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83" r:id="rId3"/>
    <p:sldId id="284" r:id="rId4"/>
    <p:sldId id="282" r:id="rId5"/>
    <p:sldId id="270" r:id="rId6"/>
    <p:sldId id="285" r:id="rId7"/>
    <p:sldId id="286" r:id="rId8"/>
    <p:sldId id="299" r:id="rId9"/>
    <p:sldId id="300" r:id="rId10"/>
    <p:sldId id="292" r:id="rId11"/>
    <p:sldId id="293" r:id="rId12"/>
    <p:sldId id="294" r:id="rId13"/>
    <p:sldId id="288" r:id="rId14"/>
    <p:sldId id="287" r:id="rId15"/>
    <p:sldId id="303" r:id="rId16"/>
    <p:sldId id="289" r:id="rId17"/>
    <p:sldId id="304" r:id="rId18"/>
    <p:sldId id="290" r:id="rId19"/>
    <p:sldId id="302" r:id="rId20"/>
    <p:sldId id="295" r:id="rId21"/>
    <p:sldId id="301" r:id="rId22"/>
    <p:sldId id="296" r:id="rId23"/>
    <p:sldId id="306" r:id="rId24"/>
    <p:sldId id="291" r:id="rId25"/>
    <p:sldId id="305" r:id="rId26"/>
    <p:sldId id="29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3"/>
    <p:restoredTop sz="94662"/>
  </p:normalViewPr>
  <p:slideViewPr>
    <p:cSldViewPr snapToGrid="0" snapToObjects="1">
      <p:cViewPr varScale="1">
        <p:scale>
          <a:sx n="109" d="100"/>
          <a:sy n="109" d="100"/>
        </p:scale>
        <p:origin x="568"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2" d="100"/>
          <a:sy n="122" d="100"/>
        </p:scale>
        <p:origin x="47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A9C5C-756D-4947-A3E6-CFB6F8B38A7B}" type="datetimeFigureOut">
              <a:rPr lang="es-ES_tradnl" smtClean="0"/>
              <a:t>11/6/20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785C4-94D5-4D44-9CCD-CA3E38722773}" type="slidenum">
              <a:rPr lang="es-ES_tradnl" smtClean="0"/>
              <a:t>‹#›</a:t>
            </a:fld>
            <a:endParaRPr lang="es-ES_tradnl"/>
          </a:p>
        </p:txBody>
      </p:sp>
    </p:spTree>
    <p:extLst>
      <p:ext uri="{BB962C8B-B14F-4D97-AF65-F5344CB8AC3E}">
        <p14:creationId xmlns:p14="http://schemas.microsoft.com/office/powerpoint/2010/main" val="2434332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FCBE11EB-9676-9041-B7B1-2566571F4D4F}" type="slidenum">
              <a:rPr lang="es-ES_tradnl" smtClean="0"/>
              <a:t>1</a:t>
            </a:fld>
            <a:endParaRPr lang="es-ES_tradnl"/>
          </a:p>
        </p:txBody>
      </p:sp>
    </p:spTree>
    <p:extLst>
      <p:ext uri="{BB962C8B-B14F-4D97-AF65-F5344CB8AC3E}">
        <p14:creationId xmlns:p14="http://schemas.microsoft.com/office/powerpoint/2010/main" val="103047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66E785C4-94D5-4D44-9CCD-CA3E38722773}" type="slidenum">
              <a:rPr lang="es-ES_tradnl" smtClean="0"/>
              <a:t>12</a:t>
            </a:fld>
            <a:endParaRPr lang="es-ES_tradnl"/>
          </a:p>
        </p:txBody>
      </p:sp>
    </p:spTree>
    <p:extLst>
      <p:ext uri="{BB962C8B-B14F-4D97-AF65-F5344CB8AC3E}">
        <p14:creationId xmlns:p14="http://schemas.microsoft.com/office/powerpoint/2010/main" val="3599563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8067-3825-5A4A-B043-9ED4C14FD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DDAFEC6F-EA05-754E-8D12-D8427123C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F936B1CA-C1F2-3E42-B3BD-6EF9A0B74BDC}"/>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97CFF446-0071-864C-9800-2DB1DAEA8FA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C64D9EE-7FA8-5E43-B92D-9A4DC19191B6}"/>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308476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E4AB-4B25-8343-BD13-769825C588C4}"/>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B89F80B1-45B1-044C-8C6E-02848251CA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5F9C6043-795B-7941-AE39-AB1490865F7F}"/>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FC51933C-467D-5540-AA9E-B9E3F999542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358B2534-B213-2D47-B574-6835E9EF02B7}"/>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223113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291322-7641-3340-AC2F-8B587318F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7F2130AE-715B-0B49-8E45-8FB738FB46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E5EAE90C-DF79-3145-8125-7C316CB33AA5}"/>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9D8CFF93-8544-5649-AF62-A649E68015F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405F493-2074-F64C-8E50-C7B1C2544C13}"/>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263322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59EB-ACE6-2A44-9F50-C184BB47D56E}"/>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24E9A0C6-B168-C342-B926-B1AF6F96E5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F58D5838-C22A-BC49-BB59-44E0CA4F3C21}"/>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1F9DE303-DE7F-F942-9D4B-1219665E174A}"/>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DCFC811B-9382-334C-B2E1-C2DDD32E53DE}"/>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360329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8004-63F3-3B4D-B1F8-C4341002D5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571F1289-0C63-D54A-913F-8AEAAAB6B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04B237-3443-4E47-AEBF-3A5015F4F9C1}"/>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0A37F7A0-76B2-4241-A755-BA640FE45CF0}"/>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6EF673E2-FC67-F143-8CFE-6358863AD730}"/>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413835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B805-AD4F-9840-AE00-DF266ACA9C47}"/>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AD2B7F69-091C-6847-973C-281D00AE37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9DC5928A-8CEB-0F45-BAC6-037BEA8427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E0C6BAD8-850F-0740-8584-950EC14CBA2C}"/>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6" name="Footer Placeholder 5">
            <a:extLst>
              <a:ext uri="{FF2B5EF4-FFF2-40B4-BE49-F238E27FC236}">
                <a16:creationId xmlns:a16="http://schemas.microsoft.com/office/drawing/2014/main" id="{41D1E4EC-290D-714F-9D0E-A0408FA44AA6}"/>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A02FE2B4-DA22-2349-BBAA-A451F51C2218}"/>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187094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355C-9113-2847-B25B-9D6540337FEF}"/>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FCDC6E1-D86A-6444-8E48-27DC93CDC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DBB377-E4BE-764B-975C-5410E2D6FD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A423B0E9-6F19-D24B-BC63-59CCEDA33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B5A1E8-AE99-EA44-9D60-320060E552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36954FF3-14D5-284D-954E-EF804123554C}"/>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8" name="Footer Placeholder 7">
            <a:extLst>
              <a:ext uri="{FF2B5EF4-FFF2-40B4-BE49-F238E27FC236}">
                <a16:creationId xmlns:a16="http://schemas.microsoft.com/office/drawing/2014/main" id="{AE3EF5D6-1575-7D4C-B9DB-A2C6240CC264}"/>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F1BA2EA4-ECB9-D54A-98C3-358F45DE8393}"/>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107513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A49E-B931-5D43-B3A8-7F987AD1846C}"/>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BDA4A39D-4522-A34B-9C7E-910AA663ED21}"/>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4" name="Footer Placeholder 3">
            <a:extLst>
              <a:ext uri="{FF2B5EF4-FFF2-40B4-BE49-F238E27FC236}">
                <a16:creationId xmlns:a16="http://schemas.microsoft.com/office/drawing/2014/main" id="{8FFB5DEE-897D-6E42-A8D7-275B829EBB38}"/>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62004D21-868B-EC4A-8EFD-1F1E70F6BB83}"/>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272883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5C34E-07D6-804C-A7EA-22E7756617DC}"/>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3" name="Footer Placeholder 2">
            <a:extLst>
              <a:ext uri="{FF2B5EF4-FFF2-40B4-BE49-F238E27FC236}">
                <a16:creationId xmlns:a16="http://schemas.microsoft.com/office/drawing/2014/main" id="{CA75B4C8-9497-D947-A47D-7C9D3C43AF0E}"/>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C61BAF8F-55D8-AA4E-BA8E-17981727158A}"/>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329441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9F54-F16A-BD47-ACD5-6CF4B35209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9CA6C887-C262-AE42-A92E-CB0ED0083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AA1CE8ED-127E-FF4A-A518-942FAFCEED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11E6B7-39B5-A34B-9351-6CC25D3EFE43}"/>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6" name="Footer Placeholder 5">
            <a:extLst>
              <a:ext uri="{FF2B5EF4-FFF2-40B4-BE49-F238E27FC236}">
                <a16:creationId xmlns:a16="http://schemas.microsoft.com/office/drawing/2014/main" id="{F9BB6D51-7767-974E-A606-BCBEF64E4293}"/>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AA9FF963-3C0C-734A-B8AE-0A011F21FFF2}"/>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263313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6634-1C31-B042-B543-3658CD0B9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8DA0A422-F9F8-E848-BB61-6D66F3A1E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5B597005-3A4F-4446-8337-E7A8C8E4A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F136CE-6B6B-074A-9375-1699AFE79ADF}"/>
              </a:ext>
            </a:extLst>
          </p:cNvPr>
          <p:cNvSpPr>
            <a:spLocks noGrp="1"/>
          </p:cNvSpPr>
          <p:nvPr>
            <p:ph type="dt" sz="half" idx="10"/>
          </p:nvPr>
        </p:nvSpPr>
        <p:spPr/>
        <p:txBody>
          <a:bodyPr/>
          <a:lstStyle/>
          <a:p>
            <a:fld id="{5C2DB494-DFA8-344E-9BA4-48BDF8D14DF4}" type="datetimeFigureOut">
              <a:rPr lang="es-ES_tradnl" smtClean="0"/>
              <a:t>11/6/20</a:t>
            </a:fld>
            <a:endParaRPr lang="es-ES_tradnl"/>
          </a:p>
        </p:txBody>
      </p:sp>
      <p:sp>
        <p:nvSpPr>
          <p:cNvPr id="6" name="Footer Placeholder 5">
            <a:extLst>
              <a:ext uri="{FF2B5EF4-FFF2-40B4-BE49-F238E27FC236}">
                <a16:creationId xmlns:a16="http://schemas.microsoft.com/office/drawing/2014/main" id="{48305C0A-395F-E141-8DD9-45ECC7085BFB}"/>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C006FBCD-2A30-4149-BF3C-FB7BD93E0FD0}"/>
              </a:ext>
            </a:extLst>
          </p:cNvPr>
          <p:cNvSpPr>
            <a:spLocks noGrp="1"/>
          </p:cNvSpPr>
          <p:nvPr>
            <p:ph type="sldNum" sz="quarter" idx="12"/>
          </p:nvPr>
        </p:nvSpPr>
        <p:spPr/>
        <p:txBody>
          <a:body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240790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54000" b="-5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A04B98-5C3E-5448-83AC-21D05A8AF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FA69DE81-F317-9B4A-9862-4254D9DB7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07CFC8F-A35B-F24A-8271-779A729697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DB494-DFA8-344E-9BA4-48BDF8D14DF4}" type="datetimeFigureOut">
              <a:rPr lang="es-ES_tradnl" smtClean="0"/>
              <a:t>11/6/20</a:t>
            </a:fld>
            <a:endParaRPr lang="es-ES_tradnl"/>
          </a:p>
        </p:txBody>
      </p:sp>
      <p:sp>
        <p:nvSpPr>
          <p:cNvPr id="5" name="Footer Placeholder 4">
            <a:extLst>
              <a:ext uri="{FF2B5EF4-FFF2-40B4-BE49-F238E27FC236}">
                <a16:creationId xmlns:a16="http://schemas.microsoft.com/office/drawing/2014/main" id="{029EC23E-70B1-E74C-ABE6-8AB1C8ECA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8F7A439-A4DA-5F4D-81B4-3901D4EB63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7CA23-D4E6-DB4E-89E0-8579E1F9D0F1}" type="slidenum">
              <a:rPr lang="es-ES_tradnl" smtClean="0"/>
              <a:t>‹#›</a:t>
            </a:fld>
            <a:endParaRPr lang="es-ES_tradnl"/>
          </a:p>
        </p:txBody>
      </p:sp>
    </p:spTree>
    <p:extLst>
      <p:ext uri="{BB962C8B-B14F-4D97-AF65-F5344CB8AC3E}">
        <p14:creationId xmlns:p14="http://schemas.microsoft.com/office/powerpoint/2010/main" val="320960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FEB7-9C83-8D4C-86EF-D511334B1040}"/>
              </a:ext>
            </a:extLst>
          </p:cNvPr>
          <p:cNvSpPr>
            <a:spLocks noGrp="1"/>
          </p:cNvSpPr>
          <p:nvPr>
            <p:ph type="ctrTitle"/>
          </p:nvPr>
        </p:nvSpPr>
        <p:spPr>
          <a:xfrm>
            <a:off x="6746628" y="1783959"/>
            <a:ext cx="4645250" cy="2889114"/>
          </a:xfrm>
        </p:spPr>
        <p:txBody>
          <a:bodyPr anchor="b">
            <a:normAutofit/>
          </a:bodyPr>
          <a:lstStyle/>
          <a:p>
            <a:pPr algn="l"/>
            <a:r>
              <a:rPr lang="es-ES_tradnl" noProof="0" dirty="0"/>
              <a:t>CODE</a:t>
            </a:r>
          </a:p>
        </p:txBody>
      </p:sp>
      <p:sp>
        <p:nvSpPr>
          <p:cNvPr id="3" name="Subtitle 2">
            <a:extLst>
              <a:ext uri="{FF2B5EF4-FFF2-40B4-BE49-F238E27FC236}">
                <a16:creationId xmlns:a16="http://schemas.microsoft.com/office/drawing/2014/main" id="{BE8A7A76-0970-3642-A05F-1FA4CCC29650}"/>
              </a:ext>
            </a:extLst>
          </p:cNvPr>
          <p:cNvSpPr>
            <a:spLocks noGrp="1"/>
          </p:cNvSpPr>
          <p:nvPr>
            <p:ph type="subTitle" idx="1"/>
          </p:nvPr>
        </p:nvSpPr>
        <p:spPr>
          <a:xfrm>
            <a:off x="6746627" y="4750893"/>
            <a:ext cx="4645250" cy="1147863"/>
          </a:xfrm>
        </p:spPr>
        <p:txBody>
          <a:bodyPr anchor="t">
            <a:normAutofit/>
          </a:bodyPr>
          <a:lstStyle/>
          <a:p>
            <a:pPr algn="l"/>
            <a:r>
              <a:rPr lang="en-US" sz="2000" noProof="0" dirty="0"/>
              <a:t>Databases</a:t>
            </a:r>
          </a:p>
          <a:p>
            <a:pPr algn="l"/>
            <a:r>
              <a:rPr lang="en-US" sz="2000" dirty="0"/>
              <a:t>(Panel)</a:t>
            </a:r>
            <a:endParaRPr lang="en-US" sz="2000" noProof="0" dirty="0"/>
          </a:p>
        </p:txBody>
      </p:sp>
      <p:sp>
        <p:nvSpPr>
          <p:cNvPr id="20"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86DC7A3-FB72-5748-8871-46914541F9C3}"/>
              </a:ext>
            </a:extLst>
          </p:cNvPr>
          <p:cNvPicPr>
            <a:picLocks noChangeAspect="1"/>
          </p:cNvPicPr>
          <p:nvPr/>
        </p:nvPicPr>
        <p:blipFill rotWithShape="1">
          <a:blip r:embed="rId3"/>
          <a:srcRect b="2380"/>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9096853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A17A-ADC6-2047-A2B9-48EEC4EE3A70}"/>
              </a:ext>
            </a:extLst>
          </p:cNvPr>
          <p:cNvSpPr>
            <a:spLocks noGrp="1"/>
          </p:cNvSpPr>
          <p:nvPr>
            <p:ph type="title"/>
          </p:nvPr>
        </p:nvSpPr>
        <p:spPr/>
        <p:txBody>
          <a:bodyPr/>
          <a:lstStyle/>
          <a:p>
            <a:r>
              <a:rPr lang="en-US" dirty="0"/>
              <a:t>Relational databases - ORM</a:t>
            </a:r>
            <a:endParaRPr lang="en-MX" dirty="0"/>
          </a:p>
        </p:txBody>
      </p:sp>
      <p:sp>
        <p:nvSpPr>
          <p:cNvPr id="3" name="Content Placeholder 2">
            <a:extLst>
              <a:ext uri="{FF2B5EF4-FFF2-40B4-BE49-F238E27FC236}">
                <a16:creationId xmlns:a16="http://schemas.microsoft.com/office/drawing/2014/main" id="{4AB9A9D9-BF37-264E-9E1C-59712F58F50D}"/>
              </a:ext>
            </a:extLst>
          </p:cNvPr>
          <p:cNvSpPr>
            <a:spLocks noGrp="1"/>
          </p:cNvSpPr>
          <p:nvPr>
            <p:ph idx="1"/>
          </p:nvPr>
        </p:nvSpPr>
        <p:spPr/>
        <p:txBody>
          <a:bodyPr/>
          <a:lstStyle/>
          <a:p>
            <a:pPr marL="0" indent="0" algn="ctr">
              <a:buNone/>
            </a:pPr>
            <a:r>
              <a:rPr lang="en-US" dirty="0"/>
              <a:t>Object Relation Mapper</a:t>
            </a:r>
          </a:p>
          <a:p>
            <a:endParaRPr lang="en-US" dirty="0"/>
          </a:p>
          <a:p>
            <a:r>
              <a:rPr lang="en-US" dirty="0" err="1"/>
              <a:t>SQLAlchemy</a:t>
            </a:r>
            <a:endParaRPr lang="en-US" dirty="0"/>
          </a:p>
          <a:p>
            <a:endParaRPr lang="en-US" dirty="0"/>
          </a:p>
          <a:p>
            <a:r>
              <a:rPr lang="en-US" dirty="0"/>
              <a:t>Hibernate, </a:t>
            </a:r>
            <a:r>
              <a:rPr lang="en-US" dirty="0" err="1"/>
              <a:t>EclipseLink</a:t>
            </a:r>
            <a:endParaRPr lang="en-US" dirty="0"/>
          </a:p>
          <a:p>
            <a:endParaRPr lang="en-US" dirty="0"/>
          </a:p>
          <a:p>
            <a:r>
              <a:rPr lang="en-US" dirty="0"/>
              <a:t>Entity Framework</a:t>
            </a:r>
          </a:p>
          <a:p>
            <a:endParaRPr lang="en-MX" dirty="0"/>
          </a:p>
        </p:txBody>
      </p:sp>
    </p:spTree>
    <p:extLst>
      <p:ext uri="{BB962C8B-B14F-4D97-AF65-F5344CB8AC3E}">
        <p14:creationId xmlns:p14="http://schemas.microsoft.com/office/powerpoint/2010/main" val="210841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52FB6-E0DF-F74B-BE45-974B839C209B}"/>
              </a:ext>
            </a:extLst>
          </p:cNvPr>
          <p:cNvSpPr>
            <a:spLocks noGrp="1"/>
          </p:cNvSpPr>
          <p:nvPr>
            <p:ph type="title"/>
          </p:nvPr>
        </p:nvSpPr>
        <p:spPr/>
        <p:txBody>
          <a:bodyPr/>
          <a:lstStyle/>
          <a:p>
            <a:r>
              <a:rPr lang="en-US" dirty="0"/>
              <a:t>ORM – Advantages</a:t>
            </a:r>
            <a:endParaRPr lang="en-MX" dirty="0"/>
          </a:p>
        </p:txBody>
      </p:sp>
      <p:sp>
        <p:nvSpPr>
          <p:cNvPr id="3" name="Content Placeholder 2">
            <a:extLst>
              <a:ext uri="{FF2B5EF4-FFF2-40B4-BE49-F238E27FC236}">
                <a16:creationId xmlns:a16="http://schemas.microsoft.com/office/drawing/2014/main" id="{43E63390-A8F4-0949-8D76-0512A13DF950}"/>
              </a:ext>
            </a:extLst>
          </p:cNvPr>
          <p:cNvSpPr>
            <a:spLocks noGrp="1"/>
          </p:cNvSpPr>
          <p:nvPr>
            <p:ph idx="1"/>
          </p:nvPr>
        </p:nvSpPr>
        <p:spPr/>
        <p:txBody>
          <a:bodyPr>
            <a:normAutofit fontScale="92500" lnSpcReduction="10000"/>
          </a:bodyPr>
          <a:lstStyle/>
          <a:p>
            <a:r>
              <a:rPr lang="en-US" dirty="0"/>
              <a:t>You get to write in the language you are already using anyway.</a:t>
            </a:r>
          </a:p>
          <a:p>
            <a:endParaRPr lang="en-US" dirty="0"/>
          </a:p>
          <a:p>
            <a:r>
              <a:rPr lang="en-US" dirty="0"/>
              <a:t>It abstracts away the database system so that switching from MySQL to PostgreSQL, or whatever flavor you prefer, is easy-peasy.</a:t>
            </a:r>
          </a:p>
          <a:p>
            <a:endParaRPr lang="en-US" dirty="0"/>
          </a:p>
          <a:p>
            <a:r>
              <a:rPr lang="en-US" dirty="0"/>
              <a:t>Depending on the ORM you get a lot of advanced features out of the box, such as support for transactions, connection pooling, migrations, seeds, streams, and all sorts of other goodies.</a:t>
            </a:r>
          </a:p>
          <a:p>
            <a:endParaRPr lang="en-US" dirty="0"/>
          </a:p>
          <a:p>
            <a:r>
              <a:rPr lang="en-US" dirty="0"/>
              <a:t>Many of the queries you write will perform better than if you wrote them yourself.</a:t>
            </a:r>
            <a:endParaRPr lang="en-MX" dirty="0"/>
          </a:p>
        </p:txBody>
      </p:sp>
    </p:spTree>
    <p:extLst>
      <p:ext uri="{BB962C8B-B14F-4D97-AF65-F5344CB8AC3E}">
        <p14:creationId xmlns:p14="http://schemas.microsoft.com/office/powerpoint/2010/main" val="158981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8ECC-2CC1-2E46-A482-647E912313BD}"/>
              </a:ext>
            </a:extLst>
          </p:cNvPr>
          <p:cNvSpPr>
            <a:spLocks noGrp="1"/>
          </p:cNvSpPr>
          <p:nvPr>
            <p:ph type="title"/>
          </p:nvPr>
        </p:nvSpPr>
        <p:spPr/>
        <p:txBody>
          <a:bodyPr/>
          <a:lstStyle/>
          <a:p>
            <a:r>
              <a:rPr lang="en-US" dirty="0"/>
              <a:t>ORM – Disadvantages</a:t>
            </a:r>
            <a:endParaRPr lang="en-MX" dirty="0"/>
          </a:p>
        </p:txBody>
      </p:sp>
      <p:sp>
        <p:nvSpPr>
          <p:cNvPr id="3" name="Content Placeholder 2">
            <a:extLst>
              <a:ext uri="{FF2B5EF4-FFF2-40B4-BE49-F238E27FC236}">
                <a16:creationId xmlns:a16="http://schemas.microsoft.com/office/drawing/2014/main" id="{7BBF4DCA-C799-E747-A2F3-6966F0778FC3}"/>
              </a:ext>
            </a:extLst>
          </p:cNvPr>
          <p:cNvSpPr>
            <a:spLocks noGrp="1"/>
          </p:cNvSpPr>
          <p:nvPr>
            <p:ph idx="1"/>
          </p:nvPr>
        </p:nvSpPr>
        <p:spPr/>
        <p:txBody>
          <a:bodyPr/>
          <a:lstStyle/>
          <a:p>
            <a:r>
              <a:rPr lang="en-US" dirty="0"/>
              <a:t>If you are a master at SQL, you can probably get more performant queries by writing them yourself.</a:t>
            </a:r>
          </a:p>
          <a:p>
            <a:endParaRPr lang="en-US" dirty="0"/>
          </a:p>
          <a:p>
            <a:r>
              <a:rPr lang="en-US" dirty="0"/>
              <a:t>There is overhead involved in learning how to use any given ORM.</a:t>
            </a:r>
          </a:p>
          <a:p>
            <a:endParaRPr lang="en-US" dirty="0"/>
          </a:p>
          <a:p>
            <a:r>
              <a:rPr lang="en-US" dirty="0"/>
              <a:t>The initial configuration of an ORM can be a headache.</a:t>
            </a:r>
          </a:p>
          <a:p>
            <a:endParaRPr lang="en-US" dirty="0"/>
          </a:p>
          <a:p>
            <a:r>
              <a:rPr lang="en-US" dirty="0"/>
              <a:t>As a developer, it is important to understand what is happening under the hood. </a:t>
            </a:r>
            <a:endParaRPr lang="en-MX" dirty="0"/>
          </a:p>
        </p:txBody>
      </p:sp>
    </p:spTree>
    <p:extLst>
      <p:ext uri="{BB962C8B-B14F-4D97-AF65-F5344CB8AC3E}">
        <p14:creationId xmlns:p14="http://schemas.microsoft.com/office/powerpoint/2010/main" val="179640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763E-04E0-C345-A9E2-6E2D5DEF0F27}"/>
              </a:ext>
            </a:extLst>
          </p:cNvPr>
          <p:cNvSpPr>
            <a:spLocks noGrp="1"/>
          </p:cNvSpPr>
          <p:nvPr>
            <p:ph type="title"/>
          </p:nvPr>
        </p:nvSpPr>
        <p:spPr/>
        <p:txBody>
          <a:bodyPr>
            <a:normAutofit/>
          </a:bodyPr>
          <a:lstStyle/>
          <a:p>
            <a:r>
              <a:rPr lang="en-US" dirty="0"/>
              <a:t>Relational databases - Advantages</a:t>
            </a:r>
            <a:endParaRPr lang="en-MX" dirty="0"/>
          </a:p>
        </p:txBody>
      </p:sp>
      <p:sp>
        <p:nvSpPr>
          <p:cNvPr id="3" name="Content Placeholder 2">
            <a:extLst>
              <a:ext uri="{FF2B5EF4-FFF2-40B4-BE49-F238E27FC236}">
                <a16:creationId xmlns:a16="http://schemas.microsoft.com/office/drawing/2014/main" id="{C4A8A793-6EF8-9349-8189-7766A5FF5DE8}"/>
              </a:ext>
            </a:extLst>
          </p:cNvPr>
          <p:cNvSpPr>
            <a:spLocks noGrp="1"/>
          </p:cNvSpPr>
          <p:nvPr>
            <p:ph idx="1"/>
          </p:nvPr>
        </p:nvSpPr>
        <p:spPr/>
        <p:txBody>
          <a:bodyPr>
            <a:normAutofit fontScale="92500"/>
          </a:bodyPr>
          <a:lstStyle/>
          <a:p>
            <a:r>
              <a:rPr lang="en-US" dirty="0"/>
              <a:t>Relational databases are well-documented and mature technologies, and RDBMS are sold and maintained by a number of established corporations.</a:t>
            </a:r>
          </a:p>
          <a:p>
            <a:endParaRPr lang="en-US" dirty="0"/>
          </a:p>
          <a:p>
            <a:r>
              <a:rPr lang="en-US" dirty="0"/>
              <a:t>SQL standards are well-defined and commonly accepted.</a:t>
            </a:r>
          </a:p>
          <a:p>
            <a:endParaRPr lang="en-US" dirty="0"/>
          </a:p>
          <a:p>
            <a:r>
              <a:rPr lang="en-US" dirty="0"/>
              <a:t>A large pool of qualified developers have experience with SQL and RDBMS.</a:t>
            </a:r>
          </a:p>
          <a:p>
            <a:endParaRPr lang="en-US" dirty="0"/>
          </a:p>
          <a:p>
            <a:r>
              <a:rPr lang="en-US" dirty="0"/>
              <a:t>All RDBMS are ACID-compliant, meaning they satisfy the requirements of Atomicity, Consistency, Isolation, and Durability.</a:t>
            </a:r>
          </a:p>
          <a:p>
            <a:endParaRPr lang="en-US" dirty="0"/>
          </a:p>
        </p:txBody>
      </p:sp>
    </p:spTree>
    <p:extLst>
      <p:ext uri="{BB962C8B-B14F-4D97-AF65-F5344CB8AC3E}">
        <p14:creationId xmlns:p14="http://schemas.microsoft.com/office/powerpoint/2010/main" val="48929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106B-C146-6343-B6B7-363F96BE1D1E}"/>
              </a:ext>
            </a:extLst>
          </p:cNvPr>
          <p:cNvSpPr>
            <a:spLocks noGrp="1"/>
          </p:cNvSpPr>
          <p:nvPr>
            <p:ph type="title"/>
          </p:nvPr>
        </p:nvSpPr>
        <p:spPr/>
        <p:txBody>
          <a:bodyPr>
            <a:normAutofit/>
          </a:bodyPr>
          <a:lstStyle/>
          <a:p>
            <a:r>
              <a:rPr lang="en-US" dirty="0"/>
              <a:t>Relational databases - Disadvantages</a:t>
            </a:r>
            <a:endParaRPr lang="en-MX" dirty="0"/>
          </a:p>
        </p:txBody>
      </p:sp>
      <p:sp>
        <p:nvSpPr>
          <p:cNvPr id="3" name="Content Placeholder 2">
            <a:extLst>
              <a:ext uri="{FF2B5EF4-FFF2-40B4-BE49-F238E27FC236}">
                <a16:creationId xmlns:a16="http://schemas.microsoft.com/office/drawing/2014/main" id="{68D4798F-6073-B24C-ADB0-5CB62FED1A23}"/>
              </a:ext>
            </a:extLst>
          </p:cNvPr>
          <p:cNvSpPr>
            <a:spLocks noGrp="1"/>
          </p:cNvSpPr>
          <p:nvPr>
            <p:ph idx="1"/>
          </p:nvPr>
        </p:nvSpPr>
        <p:spPr/>
        <p:txBody>
          <a:bodyPr>
            <a:normAutofit/>
          </a:bodyPr>
          <a:lstStyle/>
          <a:p>
            <a:pPr lvl="1"/>
            <a:r>
              <a:rPr lang="en-US" dirty="0" err="1"/>
              <a:t>RDBMSes</a:t>
            </a:r>
            <a:r>
              <a:rPr lang="en-US" dirty="0"/>
              <a:t> don’t work well — or at all — with unstructured or semi-structured data, due to schema and type constraints. This makes them ill-suited for large analytics or IoT event loads.</a:t>
            </a:r>
          </a:p>
          <a:p>
            <a:pPr lvl="1"/>
            <a:endParaRPr lang="en-US" dirty="0"/>
          </a:p>
          <a:p>
            <a:pPr lvl="1"/>
            <a:r>
              <a:rPr lang="en-US" dirty="0"/>
              <a:t>The tables in your relational database will not necessarily map one-to-one with an object or class representing the same data.</a:t>
            </a:r>
          </a:p>
          <a:p>
            <a:pPr lvl="1"/>
            <a:endParaRPr lang="en-US" dirty="0"/>
          </a:p>
          <a:p>
            <a:pPr lvl="1"/>
            <a:r>
              <a:rPr lang="en-US" dirty="0"/>
              <a:t>When migrating one RDBMS to another, schemas and types must generally be identical between source and destination tables for migration to work (schema constraint). For many of the same reasons, extremely complex datasets or those containing variable-length records are generally difficult to handle with an RDBMS schema.</a:t>
            </a:r>
          </a:p>
        </p:txBody>
      </p:sp>
    </p:spTree>
    <p:extLst>
      <p:ext uri="{BB962C8B-B14F-4D97-AF65-F5344CB8AC3E}">
        <p14:creationId xmlns:p14="http://schemas.microsoft.com/office/powerpoint/2010/main" val="99925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297F-D55D-FB48-A7DC-488CDA9509B9}"/>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420C367E-B56D-104F-8DB6-8774D94992B3}"/>
              </a:ext>
            </a:extLst>
          </p:cNvPr>
          <p:cNvSpPr>
            <a:spLocks noGrp="1"/>
          </p:cNvSpPr>
          <p:nvPr>
            <p:ph idx="1"/>
          </p:nvPr>
        </p:nvSpPr>
        <p:spPr/>
        <p:txBody>
          <a:bodyPr/>
          <a:lstStyle/>
          <a:p>
            <a:endParaRPr lang="en-US" dirty="0"/>
          </a:p>
          <a:p>
            <a:r>
              <a:rPr lang="en-US" dirty="0"/>
              <a:t>Non-relational databases</a:t>
            </a:r>
          </a:p>
          <a:p>
            <a:endParaRPr lang="en-US" dirty="0"/>
          </a:p>
          <a:p>
            <a:r>
              <a:rPr lang="en-US" dirty="0"/>
              <a:t>Cluster-friendly</a:t>
            </a:r>
          </a:p>
          <a:p>
            <a:endParaRPr lang="en-US" dirty="0"/>
          </a:p>
          <a:p>
            <a:r>
              <a:rPr lang="en-US" dirty="0"/>
              <a:t>Allowing unstructured </a:t>
            </a:r>
          </a:p>
          <a:p>
            <a:endParaRPr lang="en-US" dirty="0"/>
          </a:p>
          <a:p>
            <a:r>
              <a:rPr lang="en-US" dirty="0"/>
              <a:t>Semi-structured </a:t>
            </a:r>
          </a:p>
          <a:p>
            <a:endParaRPr lang="en-MX" dirty="0"/>
          </a:p>
        </p:txBody>
      </p:sp>
    </p:spTree>
    <p:extLst>
      <p:ext uri="{BB962C8B-B14F-4D97-AF65-F5344CB8AC3E}">
        <p14:creationId xmlns:p14="http://schemas.microsoft.com/office/powerpoint/2010/main" val="178129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700B-D98F-7D4C-B6E5-8EA6C00147CF}"/>
              </a:ext>
            </a:extLst>
          </p:cNvPr>
          <p:cNvSpPr>
            <a:spLocks noGrp="1"/>
          </p:cNvSpPr>
          <p:nvPr>
            <p:ph type="title"/>
          </p:nvPr>
        </p:nvSpPr>
        <p:spPr/>
        <p:txBody>
          <a:bodyPr>
            <a:normAutofit/>
          </a:bodyPr>
          <a:lstStyle/>
          <a:p>
            <a:r>
              <a:rPr lang="en-US" dirty="0"/>
              <a:t>NoSQL</a:t>
            </a:r>
            <a:endParaRPr lang="en-MX" dirty="0"/>
          </a:p>
        </p:txBody>
      </p:sp>
      <p:sp>
        <p:nvSpPr>
          <p:cNvPr id="3" name="Content Placeholder 2">
            <a:extLst>
              <a:ext uri="{FF2B5EF4-FFF2-40B4-BE49-F238E27FC236}">
                <a16:creationId xmlns:a16="http://schemas.microsoft.com/office/drawing/2014/main" id="{17B1206A-54B7-4B49-B158-2648709DB252}"/>
              </a:ext>
            </a:extLst>
          </p:cNvPr>
          <p:cNvSpPr>
            <a:spLocks noGrp="1"/>
          </p:cNvSpPr>
          <p:nvPr>
            <p:ph idx="1"/>
          </p:nvPr>
        </p:nvSpPr>
        <p:spPr/>
        <p:txBody>
          <a:bodyPr>
            <a:normAutofit/>
          </a:bodyPr>
          <a:lstStyle/>
          <a:p>
            <a:pPr algn="just"/>
            <a:endParaRPr lang="en-US" b="1" dirty="0"/>
          </a:p>
          <a:p>
            <a:pPr algn="just"/>
            <a:r>
              <a:rPr lang="en-US" b="1" dirty="0"/>
              <a:t>Key-Value Stores</a:t>
            </a:r>
            <a:r>
              <a:rPr lang="en-US" dirty="0"/>
              <a:t>, such as </a:t>
            </a:r>
            <a:r>
              <a:rPr lang="en-US" i="1" u="sng" dirty="0"/>
              <a:t>Redis and Amazon DynamoDB</a:t>
            </a:r>
            <a:r>
              <a:rPr lang="en-US" dirty="0"/>
              <a:t>, are extremely simple database management systems that store only </a:t>
            </a:r>
            <a:r>
              <a:rPr lang="en-US" u="sng" dirty="0"/>
              <a:t>key-value </a:t>
            </a:r>
            <a:r>
              <a:rPr lang="en-US" dirty="0"/>
              <a:t>pairs and provide basic functionality for retrieving the value associated with a known key.</a:t>
            </a:r>
          </a:p>
          <a:p>
            <a:endParaRPr lang="en-US" dirty="0"/>
          </a:p>
          <a:p>
            <a:endParaRPr lang="en-MX" dirty="0"/>
          </a:p>
        </p:txBody>
      </p:sp>
      <p:pic>
        <p:nvPicPr>
          <p:cNvPr id="5" name="Picture 4" descr="A picture containing clock, drawing&#10;&#10;Description automatically generated">
            <a:extLst>
              <a:ext uri="{FF2B5EF4-FFF2-40B4-BE49-F238E27FC236}">
                <a16:creationId xmlns:a16="http://schemas.microsoft.com/office/drawing/2014/main" id="{5D9298FB-1BA3-0341-A9B3-82B089D904A0}"/>
              </a:ext>
            </a:extLst>
          </p:cNvPr>
          <p:cNvPicPr>
            <a:picLocks noChangeAspect="1"/>
          </p:cNvPicPr>
          <p:nvPr/>
        </p:nvPicPr>
        <p:blipFill>
          <a:blip r:embed="rId2"/>
          <a:stretch>
            <a:fillRect/>
          </a:stretch>
        </p:blipFill>
        <p:spPr>
          <a:xfrm>
            <a:off x="9131709" y="471948"/>
            <a:ext cx="2105845" cy="1102059"/>
          </a:xfrm>
          <a:prstGeom prst="rect">
            <a:avLst/>
          </a:prstGeom>
        </p:spPr>
      </p:pic>
    </p:spTree>
    <p:extLst>
      <p:ext uri="{BB962C8B-B14F-4D97-AF65-F5344CB8AC3E}">
        <p14:creationId xmlns:p14="http://schemas.microsoft.com/office/powerpoint/2010/main" val="121840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FDA3-01F3-0E4C-A7C5-39E98B35746A}"/>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D8A07E54-6371-9946-848D-91C67AA03374}"/>
              </a:ext>
            </a:extLst>
          </p:cNvPr>
          <p:cNvSpPr>
            <a:spLocks noGrp="1"/>
          </p:cNvSpPr>
          <p:nvPr>
            <p:ph idx="1"/>
          </p:nvPr>
        </p:nvSpPr>
        <p:spPr/>
        <p:txBody>
          <a:bodyPr/>
          <a:lstStyle/>
          <a:p>
            <a:endParaRPr lang="en-MX"/>
          </a:p>
        </p:txBody>
      </p:sp>
      <p:pic>
        <p:nvPicPr>
          <p:cNvPr id="4" name="Picture 3" descr="A screenshot of a social media post&#10;&#10;Description automatically generated">
            <a:extLst>
              <a:ext uri="{FF2B5EF4-FFF2-40B4-BE49-F238E27FC236}">
                <a16:creationId xmlns:a16="http://schemas.microsoft.com/office/drawing/2014/main" id="{E035F4A1-5F61-CB49-8955-D798F411E383}"/>
              </a:ext>
            </a:extLst>
          </p:cNvPr>
          <p:cNvPicPr>
            <a:picLocks noChangeAspect="1"/>
          </p:cNvPicPr>
          <p:nvPr/>
        </p:nvPicPr>
        <p:blipFill>
          <a:blip r:embed="rId2"/>
          <a:stretch>
            <a:fillRect/>
          </a:stretch>
        </p:blipFill>
        <p:spPr>
          <a:xfrm>
            <a:off x="2596409" y="1825624"/>
            <a:ext cx="7063406" cy="4423201"/>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56A358FC-EB87-FC4A-9CE3-FAD3BA5F4A74}"/>
              </a:ext>
            </a:extLst>
          </p:cNvPr>
          <p:cNvPicPr>
            <a:picLocks noChangeAspect="1"/>
          </p:cNvPicPr>
          <p:nvPr/>
        </p:nvPicPr>
        <p:blipFill>
          <a:blip r:embed="rId3"/>
          <a:stretch>
            <a:fillRect/>
          </a:stretch>
        </p:blipFill>
        <p:spPr>
          <a:xfrm>
            <a:off x="9131709" y="471948"/>
            <a:ext cx="2105845" cy="1102059"/>
          </a:xfrm>
          <a:prstGeom prst="rect">
            <a:avLst/>
          </a:prstGeom>
        </p:spPr>
      </p:pic>
    </p:spTree>
    <p:extLst>
      <p:ext uri="{BB962C8B-B14F-4D97-AF65-F5344CB8AC3E}">
        <p14:creationId xmlns:p14="http://schemas.microsoft.com/office/powerpoint/2010/main" val="2204874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115A-8BF6-CE49-A315-082A7D7A83FE}"/>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333A8798-CC81-F141-8FCE-BF34EC30BEEF}"/>
              </a:ext>
            </a:extLst>
          </p:cNvPr>
          <p:cNvSpPr>
            <a:spLocks noGrp="1"/>
          </p:cNvSpPr>
          <p:nvPr>
            <p:ph idx="1"/>
          </p:nvPr>
        </p:nvSpPr>
        <p:spPr/>
        <p:txBody>
          <a:bodyPr/>
          <a:lstStyle/>
          <a:p>
            <a:endParaRPr lang="en-US" b="1" dirty="0"/>
          </a:p>
          <a:p>
            <a:r>
              <a:rPr lang="en-US" b="1" dirty="0"/>
              <a:t>Document Stores</a:t>
            </a:r>
            <a:r>
              <a:rPr lang="en-US" dirty="0"/>
              <a:t>, including </a:t>
            </a:r>
            <a:r>
              <a:rPr lang="en-US" i="1" u="sng" dirty="0"/>
              <a:t>MongoDB and Couchbase</a:t>
            </a:r>
            <a:r>
              <a:rPr lang="en-US" dirty="0"/>
              <a:t>, are schema-free systems that store data in the form </a:t>
            </a:r>
            <a:r>
              <a:rPr lang="en-US" u="sng" dirty="0"/>
              <a:t>of JSON documents</a:t>
            </a:r>
            <a:r>
              <a:rPr lang="en-US" dirty="0"/>
              <a:t>. Document stores are similar to key-value or wide column stores, but the document name is the key and the contents of the document, whatever they are, are the value.</a:t>
            </a:r>
          </a:p>
        </p:txBody>
      </p:sp>
      <p:pic>
        <p:nvPicPr>
          <p:cNvPr id="5" name="Picture 4" descr="A close up of a logo&#10;&#10;Description automatically generated">
            <a:extLst>
              <a:ext uri="{FF2B5EF4-FFF2-40B4-BE49-F238E27FC236}">
                <a16:creationId xmlns:a16="http://schemas.microsoft.com/office/drawing/2014/main" id="{0600FD12-3FB3-7E4B-8EE5-07C8933C4A31}"/>
              </a:ext>
            </a:extLst>
          </p:cNvPr>
          <p:cNvPicPr>
            <a:picLocks noChangeAspect="1"/>
          </p:cNvPicPr>
          <p:nvPr/>
        </p:nvPicPr>
        <p:blipFill>
          <a:blip r:embed="rId2"/>
          <a:stretch>
            <a:fillRect/>
          </a:stretch>
        </p:blipFill>
        <p:spPr>
          <a:xfrm>
            <a:off x="9409471" y="313429"/>
            <a:ext cx="1944329" cy="1296219"/>
          </a:xfrm>
          <a:prstGeom prst="rect">
            <a:avLst/>
          </a:prstGeom>
        </p:spPr>
      </p:pic>
    </p:spTree>
    <p:extLst>
      <p:ext uri="{BB962C8B-B14F-4D97-AF65-F5344CB8AC3E}">
        <p14:creationId xmlns:p14="http://schemas.microsoft.com/office/powerpoint/2010/main" val="1931146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FB75-39AD-BE45-85A5-523B5B377483}"/>
              </a:ext>
            </a:extLst>
          </p:cNvPr>
          <p:cNvSpPr>
            <a:spLocks noGrp="1"/>
          </p:cNvSpPr>
          <p:nvPr>
            <p:ph type="title"/>
          </p:nvPr>
        </p:nvSpPr>
        <p:spPr/>
        <p:txBody>
          <a:bodyPr/>
          <a:lstStyle/>
          <a:p>
            <a:r>
              <a:rPr lang="en-US" dirty="0"/>
              <a:t>NoSQL</a:t>
            </a:r>
            <a:endParaRPr lang="en-MX" dirty="0"/>
          </a:p>
        </p:txBody>
      </p:sp>
      <p:pic>
        <p:nvPicPr>
          <p:cNvPr id="8" name="Picture 7" descr="A close up of a logo&#10;&#10;Description automatically generated">
            <a:extLst>
              <a:ext uri="{FF2B5EF4-FFF2-40B4-BE49-F238E27FC236}">
                <a16:creationId xmlns:a16="http://schemas.microsoft.com/office/drawing/2014/main" id="{EF6B06EF-C3CC-6647-8990-B8F123286920}"/>
              </a:ext>
            </a:extLst>
          </p:cNvPr>
          <p:cNvPicPr>
            <a:picLocks noChangeAspect="1"/>
          </p:cNvPicPr>
          <p:nvPr/>
        </p:nvPicPr>
        <p:blipFill>
          <a:blip r:embed="rId2"/>
          <a:stretch>
            <a:fillRect/>
          </a:stretch>
        </p:blipFill>
        <p:spPr>
          <a:xfrm>
            <a:off x="9409471" y="313429"/>
            <a:ext cx="1944329" cy="1296219"/>
          </a:xfrm>
          <a:prstGeom prst="rect">
            <a:avLst/>
          </a:prstGeom>
        </p:spPr>
      </p:pic>
      <p:pic>
        <p:nvPicPr>
          <p:cNvPr id="9" name="Content Placeholder 8" descr="A screenshot of a cell phone&#10;&#10;Description automatically generated">
            <a:extLst>
              <a:ext uri="{FF2B5EF4-FFF2-40B4-BE49-F238E27FC236}">
                <a16:creationId xmlns:a16="http://schemas.microsoft.com/office/drawing/2014/main" id="{150F15DC-B3C1-794B-9796-9CB1E63537BD}"/>
              </a:ext>
            </a:extLst>
          </p:cNvPr>
          <p:cNvPicPr>
            <a:picLocks noGrp="1" noChangeAspect="1"/>
          </p:cNvPicPr>
          <p:nvPr>
            <p:ph idx="1"/>
          </p:nvPr>
        </p:nvPicPr>
        <p:blipFill>
          <a:blip r:embed="rId3"/>
          <a:stretch>
            <a:fillRect/>
          </a:stretch>
        </p:blipFill>
        <p:spPr>
          <a:xfrm>
            <a:off x="1198927" y="1742384"/>
            <a:ext cx="8946977" cy="4844806"/>
          </a:xfrm>
          <a:prstGeom prst="rect">
            <a:avLst/>
          </a:prstGeom>
        </p:spPr>
      </p:pic>
    </p:spTree>
    <p:extLst>
      <p:ext uri="{BB962C8B-B14F-4D97-AF65-F5344CB8AC3E}">
        <p14:creationId xmlns:p14="http://schemas.microsoft.com/office/powerpoint/2010/main" val="96857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92FA-D156-6C4A-A9D3-59E0C7D72E5C}"/>
              </a:ext>
            </a:extLst>
          </p:cNvPr>
          <p:cNvSpPr>
            <a:spLocks noGrp="1"/>
          </p:cNvSpPr>
          <p:nvPr>
            <p:ph type="title"/>
          </p:nvPr>
        </p:nvSpPr>
        <p:spPr/>
        <p:txBody>
          <a:bodyPr/>
          <a:lstStyle/>
          <a:p>
            <a:r>
              <a:rPr lang="en-MX" dirty="0"/>
              <a:t>TI (</a:t>
            </a:r>
            <a:r>
              <a:rPr lang="en-US" dirty="0"/>
              <a:t>Technology information</a:t>
            </a:r>
            <a:r>
              <a:rPr lang="en-MX" dirty="0"/>
              <a:t>)</a:t>
            </a:r>
          </a:p>
        </p:txBody>
      </p:sp>
      <p:sp>
        <p:nvSpPr>
          <p:cNvPr id="3" name="Content Placeholder 2">
            <a:extLst>
              <a:ext uri="{FF2B5EF4-FFF2-40B4-BE49-F238E27FC236}">
                <a16:creationId xmlns:a16="http://schemas.microsoft.com/office/drawing/2014/main" id="{0DABA8BA-2F50-A649-B967-130F7B88A138}"/>
              </a:ext>
            </a:extLst>
          </p:cNvPr>
          <p:cNvSpPr>
            <a:spLocks noGrp="1"/>
          </p:cNvSpPr>
          <p:nvPr>
            <p:ph idx="1"/>
          </p:nvPr>
        </p:nvSpPr>
        <p:spPr/>
        <p:txBody>
          <a:bodyPr/>
          <a:lstStyle/>
          <a:p>
            <a:pPr marL="0" indent="0" algn="ctr">
              <a:buNone/>
            </a:pPr>
            <a:endParaRPr lang="en-US" sz="4800" dirty="0"/>
          </a:p>
          <a:p>
            <a:pPr marL="0" indent="0" algn="ctr">
              <a:buNone/>
            </a:pPr>
            <a:r>
              <a:rPr lang="en-US" sz="4800" dirty="0"/>
              <a:t>Data</a:t>
            </a:r>
          </a:p>
          <a:p>
            <a:pPr marL="0" indent="0" algn="ctr">
              <a:buNone/>
            </a:pPr>
            <a:endParaRPr lang="en-US" sz="4800" dirty="0"/>
          </a:p>
          <a:p>
            <a:pPr marL="0" indent="0" algn="ctr">
              <a:buNone/>
            </a:pPr>
            <a:r>
              <a:rPr lang="en-US" sz="4800" dirty="0"/>
              <a:t>Information</a:t>
            </a:r>
          </a:p>
          <a:p>
            <a:endParaRPr lang="en-US" dirty="0"/>
          </a:p>
          <a:p>
            <a:endParaRPr lang="en-US" dirty="0"/>
          </a:p>
        </p:txBody>
      </p:sp>
    </p:spTree>
    <p:extLst>
      <p:ext uri="{BB962C8B-B14F-4D97-AF65-F5344CB8AC3E}">
        <p14:creationId xmlns:p14="http://schemas.microsoft.com/office/powerpoint/2010/main" val="294988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66D1B-7404-594F-9D48-D8AADA258B65}"/>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CD49B359-EDFE-9540-A681-3747565CE603}"/>
              </a:ext>
            </a:extLst>
          </p:cNvPr>
          <p:cNvSpPr>
            <a:spLocks noGrp="1"/>
          </p:cNvSpPr>
          <p:nvPr>
            <p:ph idx="1"/>
          </p:nvPr>
        </p:nvSpPr>
        <p:spPr/>
        <p:txBody>
          <a:bodyPr/>
          <a:lstStyle/>
          <a:p>
            <a:endParaRPr lang="en-US" b="1" dirty="0"/>
          </a:p>
          <a:p>
            <a:r>
              <a:rPr lang="en-US" b="1" dirty="0"/>
              <a:t>Column-Oriented</a:t>
            </a:r>
            <a:r>
              <a:rPr lang="en-US" dirty="0"/>
              <a:t>, such as </a:t>
            </a:r>
            <a:r>
              <a:rPr lang="en-US" i="1" u="sng" dirty="0"/>
              <a:t>Cassandra, Scylla, and HBase</a:t>
            </a:r>
            <a:r>
              <a:rPr lang="en-US" dirty="0"/>
              <a:t>, are schema-agnostic systems that enable users to store data in column families or tables, a single row of which can be thought of as a record — a </a:t>
            </a:r>
            <a:r>
              <a:rPr lang="en-US" i="1" dirty="0"/>
              <a:t>multi-dimensional key-value store</a:t>
            </a:r>
            <a:r>
              <a:rPr lang="en-US" dirty="0"/>
              <a:t>. These solutions are designed with the </a:t>
            </a:r>
            <a:r>
              <a:rPr lang="en-US" u="sng" dirty="0"/>
              <a:t>goal of scaling </a:t>
            </a:r>
            <a:r>
              <a:rPr lang="en-US" dirty="0"/>
              <a:t>well enough to </a:t>
            </a:r>
            <a:r>
              <a:rPr lang="en-US" u="sng" dirty="0"/>
              <a:t>manage petabytes </a:t>
            </a:r>
            <a:r>
              <a:rPr lang="en-US" dirty="0"/>
              <a:t>of data across as many as thousands of commodity servers in a massive, distributed system.</a:t>
            </a:r>
          </a:p>
          <a:p>
            <a:pPr marL="0" indent="0">
              <a:buNone/>
            </a:pPr>
            <a:endParaRPr lang="en-MX" dirty="0"/>
          </a:p>
        </p:txBody>
      </p:sp>
      <p:pic>
        <p:nvPicPr>
          <p:cNvPr id="5" name="Picture 4" descr="A drawing of a face&#10;&#10;Description automatically generated">
            <a:extLst>
              <a:ext uri="{FF2B5EF4-FFF2-40B4-BE49-F238E27FC236}">
                <a16:creationId xmlns:a16="http://schemas.microsoft.com/office/drawing/2014/main" id="{5820AFB7-12A5-3347-96DE-9EA626CEFCFD}"/>
              </a:ext>
            </a:extLst>
          </p:cNvPr>
          <p:cNvPicPr>
            <a:picLocks noChangeAspect="1"/>
          </p:cNvPicPr>
          <p:nvPr/>
        </p:nvPicPr>
        <p:blipFill>
          <a:blip r:embed="rId2"/>
          <a:stretch>
            <a:fillRect/>
          </a:stretch>
        </p:blipFill>
        <p:spPr>
          <a:xfrm>
            <a:off x="9060631" y="365125"/>
            <a:ext cx="1739900" cy="1168400"/>
          </a:xfrm>
          <a:prstGeom prst="rect">
            <a:avLst/>
          </a:prstGeom>
        </p:spPr>
      </p:pic>
    </p:spTree>
    <p:extLst>
      <p:ext uri="{BB962C8B-B14F-4D97-AF65-F5344CB8AC3E}">
        <p14:creationId xmlns:p14="http://schemas.microsoft.com/office/powerpoint/2010/main" val="38516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BF58-07A0-744B-9DB5-9FE18F209368}"/>
              </a:ext>
            </a:extLst>
          </p:cNvPr>
          <p:cNvSpPr>
            <a:spLocks noGrp="1"/>
          </p:cNvSpPr>
          <p:nvPr>
            <p:ph type="title"/>
          </p:nvPr>
        </p:nvSpPr>
        <p:spPr/>
        <p:txBody>
          <a:bodyPr/>
          <a:lstStyle/>
          <a:p>
            <a:r>
              <a:rPr lang="en-US" dirty="0"/>
              <a:t>NoSQL</a:t>
            </a:r>
            <a:endParaRPr lang="en-MX" dirty="0"/>
          </a:p>
        </p:txBody>
      </p:sp>
      <p:pic>
        <p:nvPicPr>
          <p:cNvPr id="4" name="Picture 3" descr="A drawing of a face&#10;&#10;Description automatically generated">
            <a:extLst>
              <a:ext uri="{FF2B5EF4-FFF2-40B4-BE49-F238E27FC236}">
                <a16:creationId xmlns:a16="http://schemas.microsoft.com/office/drawing/2014/main" id="{10115964-A42F-C841-A3CD-C64BA9CA8B0A}"/>
              </a:ext>
            </a:extLst>
          </p:cNvPr>
          <p:cNvPicPr>
            <a:picLocks noChangeAspect="1"/>
          </p:cNvPicPr>
          <p:nvPr/>
        </p:nvPicPr>
        <p:blipFill>
          <a:blip r:embed="rId2"/>
          <a:stretch>
            <a:fillRect/>
          </a:stretch>
        </p:blipFill>
        <p:spPr>
          <a:xfrm>
            <a:off x="9060631" y="365125"/>
            <a:ext cx="1739900" cy="116840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822110AF-5B27-BB48-891E-1B83AFA9C4EE}"/>
              </a:ext>
            </a:extLst>
          </p:cNvPr>
          <p:cNvPicPr>
            <a:picLocks noGrp="1" noChangeAspect="1"/>
          </p:cNvPicPr>
          <p:nvPr>
            <p:ph idx="1"/>
          </p:nvPr>
        </p:nvPicPr>
        <p:blipFill>
          <a:blip r:embed="rId3"/>
          <a:stretch>
            <a:fillRect/>
          </a:stretch>
        </p:blipFill>
        <p:spPr>
          <a:xfrm>
            <a:off x="1114834" y="1533525"/>
            <a:ext cx="9962331" cy="5679238"/>
          </a:xfrm>
          <a:prstGeom prst="rect">
            <a:avLst/>
          </a:prstGeom>
        </p:spPr>
      </p:pic>
    </p:spTree>
    <p:extLst>
      <p:ext uri="{BB962C8B-B14F-4D97-AF65-F5344CB8AC3E}">
        <p14:creationId xmlns:p14="http://schemas.microsoft.com/office/powerpoint/2010/main" val="199044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2BB3-ECED-8A4C-8A1A-C27035F20077}"/>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595BB99E-7207-C348-9D01-B4746C448DD8}"/>
              </a:ext>
            </a:extLst>
          </p:cNvPr>
          <p:cNvSpPr>
            <a:spLocks noGrp="1"/>
          </p:cNvSpPr>
          <p:nvPr>
            <p:ph idx="1"/>
          </p:nvPr>
        </p:nvSpPr>
        <p:spPr/>
        <p:txBody>
          <a:bodyPr/>
          <a:lstStyle/>
          <a:p>
            <a:endParaRPr lang="en-US" b="1" dirty="0"/>
          </a:p>
          <a:p>
            <a:endParaRPr lang="en-US" b="1" dirty="0"/>
          </a:p>
          <a:p>
            <a:r>
              <a:rPr lang="en-US" b="1" dirty="0"/>
              <a:t>Graph Databases</a:t>
            </a:r>
            <a:r>
              <a:rPr lang="en-US" dirty="0"/>
              <a:t>, </a:t>
            </a:r>
            <a:r>
              <a:rPr lang="en-US" i="1" u="sng" dirty="0"/>
              <a:t>such as Neo4J and </a:t>
            </a:r>
            <a:r>
              <a:rPr lang="en-US" i="1" u="sng" dirty="0" err="1"/>
              <a:t>Datastax</a:t>
            </a:r>
            <a:r>
              <a:rPr lang="en-US" i="1" u="sng" dirty="0"/>
              <a:t> </a:t>
            </a:r>
            <a:r>
              <a:rPr lang="en-US" dirty="0"/>
              <a:t>Enterprise Graph, represent data as a network of related nodes or objects in order to facilitate </a:t>
            </a:r>
            <a:r>
              <a:rPr lang="en-US" u="sng" dirty="0"/>
              <a:t>data visualizations and graph analytics</a:t>
            </a:r>
            <a:r>
              <a:rPr lang="en-US" dirty="0"/>
              <a:t>.</a:t>
            </a:r>
            <a:endParaRPr lang="en-MX" dirty="0"/>
          </a:p>
          <a:p>
            <a:endParaRPr lang="en-MX" dirty="0"/>
          </a:p>
        </p:txBody>
      </p:sp>
      <p:pic>
        <p:nvPicPr>
          <p:cNvPr id="7" name="Picture 6" descr="A picture containing mirror&#10;&#10;Description automatically generated">
            <a:extLst>
              <a:ext uri="{FF2B5EF4-FFF2-40B4-BE49-F238E27FC236}">
                <a16:creationId xmlns:a16="http://schemas.microsoft.com/office/drawing/2014/main" id="{F4FF72F5-0950-9942-9822-4E13BA0A4404}"/>
              </a:ext>
            </a:extLst>
          </p:cNvPr>
          <p:cNvPicPr>
            <a:picLocks noChangeAspect="1"/>
          </p:cNvPicPr>
          <p:nvPr/>
        </p:nvPicPr>
        <p:blipFill>
          <a:blip r:embed="rId2"/>
          <a:stretch>
            <a:fillRect/>
          </a:stretch>
        </p:blipFill>
        <p:spPr>
          <a:xfrm>
            <a:off x="8978900" y="598488"/>
            <a:ext cx="2374900" cy="850900"/>
          </a:xfrm>
          <a:prstGeom prst="rect">
            <a:avLst/>
          </a:prstGeom>
        </p:spPr>
      </p:pic>
    </p:spTree>
    <p:extLst>
      <p:ext uri="{BB962C8B-B14F-4D97-AF65-F5344CB8AC3E}">
        <p14:creationId xmlns:p14="http://schemas.microsoft.com/office/powerpoint/2010/main" val="3743464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BC60-5241-4F4F-9E00-629C41F8DB4F}"/>
              </a:ext>
            </a:extLst>
          </p:cNvPr>
          <p:cNvSpPr>
            <a:spLocks noGrp="1"/>
          </p:cNvSpPr>
          <p:nvPr>
            <p:ph type="title"/>
          </p:nvPr>
        </p:nvSpPr>
        <p:spPr/>
        <p:txBody>
          <a:bodyPr/>
          <a:lstStyle/>
          <a:p>
            <a:r>
              <a:rPr lang="en-US" dirty="0"/>
              <a:t>NoSQL</a:t>
            </a:r>
            <a:endParaRPr lang="en-MX" dirty="0"/>
          </a:p>
        </p:txBody>
      </p:sp>
      <p:pic>
        <p:nvPicPr>
          <p:cNvPr id="4" name="Picture 3" descr="A picture containing mirror&#10;&#10;Description automatically generated">
            <a:extLst>
              <a:ext uri="{FF2B5EF4-FFF2-40B4-BE49-F238E27FC236}">
                <a16:creationId xmlns:a16="http://schemas.microsoft.com/office/drawing/2014/main" id="{15846049-B7B0-9C4F-8B20-091535DE298E}"/>
              </a:ext>
            </a:extLst>
          </p:cNvPr>
          <p:cNvPicPr>
            <a:picLocks noChangeAspect="1"/>
          </p:cNvPicPr>
          <p:nvPr/>
        </p:nvPicPr>
        <p:blipFill>
          <a:blip r:embed="rId2"/>
          <a:stretch>
            <a:fillRect/>
          </a:stretch>
        </p:blipFill>
        <p:spPr>
          <a:xfrm>
            <a:off x="8978900" y="598488"/>
            <a:ext cx="2374900" cy="850900"/>
          </a:xfrm>
          <a:prstGeom prst="rect">
            <a:avLst/>
          </a:prstGeom>
        </p:spPr>
      </p:pic>
      <p:pic>
        <p:nvPicPr>
          <p:cNvPr id="5" name="Content Placeholder 4" descr="A close up of a map&#10;&#10;Description automatically generated">
            <a:extLst>
              <a:ext uri="{FF2B5EF4-FFF2-40B4-BE49-F238E27FC236}">
                <a16:creationId xmlns:a16="http://schemas.microsoft.com/office/drawing/2014/main" id="{3A0F9B54-2485-2943-9857-753DA26412B5}"/>
              </a:ext>
            </a:extLst>
          </p:cNvPr>
          <p:cNvPicPr>
            <a:picLocks noGrp="1" noChangeAspect="1"/>
          </p:cNvPicPr>
          <p:nvPr>
            <p:ph idx="1"/>
          </p:nvPr>
        </p:nvPicPr>
        <p:blipFill>
          <a:blip r:embed="rId3"/>
          <a:stretch>
            <a:fillRect/>
          </a:stretch>
        </p:blipFill>
        <p:spPr>
          <a:xfrm>
            <a:off x="994018" y="1682751"/>
            <a:ext cx="9568817" cy="4909554"/>
          </a:xfrm>
          <a:prstGeom prst="rect">
            <a:avLst/>
          </a:prstGeom>
        </p:spPr>
      </p:pic>
    </p:spTree>
    <p:extLst>
      <p:ext uri="{BB962C8B-B14F-4D97-AF65-F5344CB8AC3E}">
        <p14:creationId xmlns:p14="http://schemas.microsoft.com/office/powerpoint/2010/main" val="370917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13DC-6B9E-F14E-914F-3D37FF6C8687}"/>
              </a:ext>
            </a:extLst>
          </p:cNvPr>
          <p:cNvSpPr>
            <a:spLocks noGrp="1"/>
          </p:cNvSpPr>
          <p:nvPr>
            <p:ph type="title"/>
          </p:nvPr>
        </p:nvSpPr>
        <p:spPr/>
        <p:txBody>
          <a:bodyPr/>
          <a:lstStyle/>
          <a:p>
            <a:r>
              <a:rPr lang="en-US" dirty="0"/>
              <a:t>NoSQL</a:t>
            </a:r>
            <a:endParaRPr lang="en-MX" dirty="0"/>
          </a:p>
        </p:txBody>
      </p:sp>
      <p:sp>
        <p:nvSpPr>
          <p:cNvPr id="3" name="Content Placeholder 2">
            <a:extLst>
              <a:ext uri="{FF2B5EF4-FFF2-40B4-BE49-F238E27FC236}">
                <a16:creationId xmlns:a16="http://schemas.microsoft.com/office/drawing/2014/main" id="{17E9C087-53EE-C142-AB7E-9BAD15F0507C}"/>
              </a:ext>
            </a:extLst>
          </p:cNvPr>
          <p:cNvSpPr>
            <a:spLocks noGrp="1"/>
          </p:cNvSpPr>
          <p:nvPr>
            <p:ph idx="1"/>
          </p:nvPr>
        </p:nvSpPr>
        <p:spPr/>
        <p:txBody>
          <a:bodyPr/>
          <a:lstStyle/>
          <a:p>
            <a:endParaRPr lang="en-US" b="1" dirty="0"/>
          </a:p>
          <a:p>
            <a:r>
              <a:rPr lang="en-US" b="1" dirty="0"/>
              <a:t>Search Engines</a:t>
            </a:r>
            <a:r>
              <a:rPr lang="en-US" dirty="0"/>
              <a:t>, such as </a:t>
            </a:r>
            <a:r>
              <a:rPr lang="en-US" i="1" u="sng" dirty="0"/>
              <a:t>Elasticsearch, Splunk, and </a:t>
            </a:r>
            <a:r>
              <a:rPr lang="en-US" i="1" u="sng" dirty="0" err="1"/>
              <a:t>Solr</a:t>
            </a:r>
            <a:r>
              <a:rPr lang="en-US" dirty="0"/>
              <a:t>, store data using schema-free </a:t>
            </a:r>
            <a:r>
              <a:rPr lang="en-US" u="sng" dirty="0"/>
              <a:t>JSON documents</a:t>
            </a:r>
            <a:r>
              <a:rPr lang="en-US" dirty="0"/>
              <a:t>. They are similar to document stores, but with a greater emphasis on making your unstructured or semi-structured data easily accessible </a:t>
            </a:r>
            <a:r>
              <a:rPr lang="en-US" u="sng" dirty="0"/>
              <a:t>via text-based searches with strings of varying complexity</a:t>
            </a:r>
            <a:r>
              <a:rPr lang="en-US" dirty="0"/>
              <a:t>.</a:t>
            </a:r>
            <a:endParaRPr lang="en-MX" dirty="0"/>
          </a:p>
        </p:txBody>
      </p:sp>
      <p:pic>
        <p:nvPicPr>
          <p:cNvPr id="5" name="Picture 4" descr="A picture containing drawing&#10;&#10;Description automatically generated">
            <a:extLst>
              <a:ext uri="{FF2B5EF4-FFF2-40B4-BE49-F238E27FC236}">
                <a16:creationId xmlns:a16="http://schemas.microsoft.com/office/drawing/2014/main" id="{C51CABCC-8FF9-9242-8E60-AC56F7736622}"/>
              </a:ext>
            </a:extLst>
          </p:cNvPr>
          <p:cNvPicPr>
            <a:picLocks noChangeAspect="1"/>
          </p:cNvPicPr>
          <p:nvPr/>
        </p:nvPicPr>
        <p:blipFill>
          <a:blip r:embed="rId2"/>
          <a:stretch>
            <a:fillRect/>
          </a:stretch>
        </p:blipFill>
        <p:spPr>
          <a:xfrm>
            <a:off x="9258300" y="365125"/>
            <a:ext cx="2095500" cy="965200"/>
          </a:xfrm>
          <a:prstGeom prst="rect">
            <a:avLst/>
          </a:prstGeom>
        </p:spPr>
      </p:pic>
    </p:spTree>
    <p:extLst>
      <p:ext uri="{BB962C8B-B14F-4D97-AF65-F5344CB8AC3E}">
        <p14:creationId xmlns:p14="http://schemas.microsoft.com/office/powerpoint/2010/main" val="3814569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198D-ADCD-AC4B-98F3-356DC4ED5CDC}"/>
              </a:ext>
            </a:extLst>
          </p:cNvPr>
          <p:cNvSpPr>
            <a:spLocks noGrp="1"/>
          </p:cNvSpPr>
          <p:nvPr>
            <p:ph type="title"/>
          </p:nvPr>
        </p:nvSpPr>
        <p:spPr/>
        <p:txBody>
          <a:bodyPr/>
          <a:lstStyle/>
          <a:p>
            <a:r>
              <a:rPr lang="en-US" dirty="0"/>
              <a:t>NoSQL</a:t>
            </a:r>
            <a:endParaRPr lang="en-MX" dirty="0"/>
          </a:p>
        </p:txBody>
      </p:sp>
      <p:pic>
        <p:nvPicPr>
          <p:cNvPr id="4" name="Content Placeholder 3" descr="A screenshot of a cell phone&#10;&#10;Description automatically generated">
            <a:extLst>
              <a:ext uri="{FF2B5EF4-FFF2-40B4-BE49-F238E27FC236}">
                <a16:creationId xmlns:a16="http://schemas.microsoft.com/office/drawing/2014/main" id="{D6D38383-5B12-D04A-AF82-1072C5440ABC}"/>
              </a:ext>
            </a:extLst>
          </p:cNvPr>
          <p:cNvPicPr>
            <a:picLocks noGrp="1" noChangeAspect="1"/>
          </p:cNvPicPr>
          <p:nvPr>
            <p:ph idx="1"/>
          </p:nvPr>
        </p:nvPicPr>
        <p:blipFill>
          <a:blip r:embed="rId2"/>
          <a:stretch>
            <a:fillRect/>
          </a:stretch>
        </p:blipFill>
        <p:spPr>
          <a:xfrm>
            <a:off x="2578886" y="1810924"/>
            <a:ext cx="6679414" cy="468195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27D42167-44CA-EF4B-ACA4-B55B499B848F}"/>
              </a:ext>
            </a:extLst>
          </p:cNvPr>
          <p:cNvPicPr>
            <a:picLocks noChangeAspect="1"/>
          </p:cNvPicPr>
          <p:nvPr/>
        </p:nvPicPr>
        <p:blipFill>
          <a:blip r:embed="rId3"/>
          <a:stretch>
            <a:fillRect/>
          </a:stretch>
        </p:blipFill>
        <p:spPr>
          <a:xfrm>
            <a:off x="9258300" y="365125"/>
            <a:ext cx="2095500" cy="965200"/>
          </a:xfrm>
          <a:prstGeom prst="rect">
            <a:avLst/>
          </a:prstGeom>
        </p:spPr>
      </p:pic>
    </p:spTree>
    <p:extLst>
      <p:ext uri="{BB962C8B-B14F-4D97-AF65-F5344CB8AC3E}">
        <p14:creationId xmlns:p14="http://schemas.microsoft.com/office/powerpoint/2010/main" val="1832514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C79-03CD-9041-BA1B-4AB1717DBFB5}"/>
              </a:ext>
            </a:extLst>
          </p:cNvPr>
          <p:cNvSpPr>
            <a:spLocks noGrp="1"/>
          </p:cNvSpPr>
          <p:nvPr>
            <p:ph type="title"/>
          </p:nvPr>
        </p:nvSpPr>
        <p:spPr/>
        <p:txBody>
          <a:bodyPr/>
          <a:lstStyle/>
          <a:p>
            <a:r>
              <a:rPr lang="en-US" dirty="0"/>
              <a:t>NoSQL - Advantages</a:t>
            </a:r>
            <a:endParaRPr lang="en-MX" dirty="0"/>
          </a:p>
        </p:txBody>
      </p:sp>
      <p:sp>
        <p:nvSpPr>
          <p:cNvPr id="3" name="Content Placeholder 2">
            <a:extLst>
              <a:ext uri="{FF2B5EF4-FFF2-40B4-BE49-F238E27FC236}">
                <a16:creationId xmlns:a16="http://schemas.microsoft.com/office/drawing/2014/main" id="{086852E8-C260-EB41-AE6D-D5F03A19FC20}"/>
              </a:ext>
            </a:extLst>
          </p:cNvPr>
          <p:cNvSpPr>
            <a:spLocks noGrp="1"/>
          </p:cNvSpPr>
          <p:nvPr>
            <p:ph idx="1"/>
          </p:nvPr>
        </p:nvSpPr>
        <p:spPr/>
        <p:txBody>
          <a:bodyPr/>
          <a:lstStyle/>
          <a:p>
            <a:r>
              <a:rPr lang="en-US" dirty="0"/>
              <a:t>Schema-free data models are more flexible and easier to administer.</a:t>
            </a:r>
          </a:p>
          <a:p>
            <a:endParaRPr lang="en-US" dirty="0"/>
          </a:p>
          <a:p>
            <a:r>
              <a:rPr lang="en-US" dirty="0"/>
              <a:t>NoSQL databases are generally more horizontally scalable and fault-tolerant.</a:t>
            </a:r>
          </a:p>
          <a:p>
            <a:endParaRPr lang="en-US" dirty="0"/>
          </a:p>
          <a:p>
            <a:r>
              <a:rPr lang="en-US" dirty="0"/>
              <a:t>Data can easily be distributed across different nodes. To improve availability and/or partition tolerance, you can choose that data on some nodes be "eventually consistent".</a:t>
            </a:r>
            <a:endParaRPr lang="en-MX" dirty="0"/>
          </a:p>
        </p:txBody>
      </p:sp>
    </p:spTree>
    <p:extLst>
      <p:ext uri="{BB962C8B-B14F-4D97-AF65-F5344CB8AC3E}">
        <p14:creationId xmlns:p14="http://schemas.microsoft.com/office/powerpoint/2010/main" val="246455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0FAE-AC18-734D-B9D8-08CA83DFAC17}"/>
              </a:ext>
            </a:extLst>
          </p:cNvPr>
          <p:cNvSpPr>
            <a:spLocks noGrp="1"/>
          </p:cNvSpPr>
          <p:nvPr>
            <p:ph type="title"/>
          </p:nvPr>
        </p:nvSpPr>
        <p:spPr/>
        <p:txBody>
          <a:bodyPr/>
          <a:lstStyle/>
          <a:p>
            <a:r>
              <a:rPr lang="en-US" dirty="0"/>
              <a:t>NoSQL - </a:t>
            </a:r>
            <a:r>
              <a:rPr lang="en-US" b="1" dirty="0"/>
              <a:t>Disadvantages</a:t>
            </a:r>
            <a:endParaRPr lang="en-MX" dirty="0"/>
          </a:p>
        </p:txBody>
      </p:sp>
      <p:sp>
        <p:nvSpPr>
          <p:cNvPr id="3" name="Content Placeholder 2">
            <a:extLst>
              <a:ext uri="{FF2B5EF4-FFF2-40B4-BE49-F238E27FC236}">
                <a16:creationId xmlns:a16="http://schemas.microsoft.com/office/drawing/2014/main" id="{7E193249-253C-D94C-A3C7-A006E5BDFB19}"/>
              </a:ext>
            </a:extLst>
          </p:cNvPr>
          <p:cNvSpPr>
            <a:spLocks noGrp="1"/>
          </p:cNvSpPr>
          <p:nvPr>
            <p:ph idx="1"/>
          </p:nvPr>
        </p:nvSpPr>
        <p:spPr/>
        <p:txBody>
          <a:bodyPr/>
          <a:lstStyle/>
          <a:p>
            <a:endParaRPr lang="en-US" dirty="0"/>
          </a:p>
          <a:p>
            <a:r>
              <a:rPr lang="en-US" dirty="0"/>
              <a:t>NoSQL databases are generally less widely adopted and mature than RDBMS solutions, so specific expertise is often required.</a:t>
            </a:r>
          </a:p>
          <a:p>
            <a:endParaRPr lang="en-US" dirty="0"/>
          </a:p>
          <a:p>
            <a:r>
              <a:rPr lang="en-US" dirty="0"/>
              <a:t>There are a range of formats and constraints specific to each database type.</a:t>
            </a:r>
            <a:endParaRPr lang="en-MX" dirty="0"/>
          </a:p>
        </p:txBody>
      </p:sp>
    </p:spTree>
    <p:extLst>
      <p:ext uri="{BB962C8B-B14F-4D97-AF65-F5344CB8AC3E}">
        <p14:creationId xmlns:p14="http://schemas.microsoft.com/office/powerpoint/2010/main" val="91075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F36B7-F04B-B54B-8931-CF55E56220E9}"/>
              </a:ext>
            </a:extLst>
          </p:cNvPr>
          <p:cNvSpPr>
            <a:spLocks noGrp="1"/>
          </p:cNvSpPr>
          <p:nvPr>
            <p:ph type="title"/>
          </p:nvPr>
        </p:nvSpPr>
        <p:spPr/>
        <p:txBody>
          <a:bodyPr/>
          <a:lstStyle/>
          <a:p>
            <a:r>
              <a:rPr lang="en-MX" dirty="0"/>
              <a:t>TI (</a:t>
            </a:r>
            <a:r>
              <a:rPr lang="en-US" dirty="0"/>
              <a:t>Technology information</a:t>
            </a:r>
            <a:r>
              <a:rPr lang="en-MX" dirty="0"/>
              <a:t>)</a:t>
            </a:r>
          </a:p>
        </p:txBody>
      </p:sp>
      <p:sp>
        <p:nvSpPr>
          <p:cNvPr id="3" name="Content Placeholder 2">
            <a:extLst>
              <a:ext uri="{FF2B5EF4-FFF2-40B4-BE49-F238E27FC236}">
                <a16:creationId xmlns:a16="http://schemas.microsoft.com/office/drawing/2014/main" id="{81017AEF-876D-504C-923B-D8906B0658D0}"/>
              </a:ext>
            </a:extLst>
          </p:cNvPr>
          <p:cNvSpPr>
            <a:spLocks noGrp="1"/>
          </p:cNvSpPr>
          <p:nvPr>
            <p:ph idx="1"/>
          </p:nvPr>
        </p:nvSpPr>
        <p:spPr/>
        <p:txBody>
          <a:bodyPr/>
          <a:lstStyle/>
          <a:p>
            <a:endParaRPr lang="en-US" dirty="0"/>
          </a:p>
          <a:p>
            <a:pPr marL="914400" lvl="2" indent="0">
              <a:buNone/>
            </a:pPr>
            <a:r>
              <a:rPr lang="en-US" sz="2800" dirty="0"/>
              <a:t>Maintain</a:t>
            </a:r>
          </a:p>
          <a:p>
            <a:pPr marL="914400" lvl="2" indent="0">
              <a:buNone/>
            </a:pPr>
            <a:endParaRPr lang="en-US" sz="2800" dirty="0"/>
          </a:p>
          <a:p>
            <a:pPr marL="914400" lvl="2" indent="0">
              <a:buNone/>
            </a:pPr>
            <a:r>
              <a:rPr lang="en-US" sz="2800" dirty="0"/>
              <a:t>What happen?</a:t>
            </a:r>
          </a:p>
          <a:p>
            <a:pPr marL="914400" lvl="2" indent="0">
              <a:buNone/>
            </a:pPr>
            <a:endParaRPr lang="en-US" sz="2800" dirty="0"/>
          </a:p>
          <a:p>
            <a:pPr marL="914400" lvl="2" indent="0">
              <a:buNone/>
            </a:pPr>
            <a:r>
              <a:rPr lang="en-US" sz="2800" dirty="0"/>
              <a:t>See the past</a:t>
            </a:r>
          </a:p>
          <a:p>
            <a:pPr marL="914400" lvl="2" indent="0">
              <a:buNone/>
            </a:pPr>
            <a:endParaRPr lang="en-US" sz="2800" dirty="0"/>
          </a:p>
          <a:p>
            <a:pPr marL="914400" lvl="2" indent="0">
              <a:buNone/>
            </a:pPr>
            <a:r>
              <a:rPr lang="en-US" sz="2800" dirty="0"/>
              <a:t>Take pictures</a:t>
            </a:r>
          </a:p>
          <a:p>
            <a:endParaRPr lang="en-MX" dirty="0"/>
          </a:p>
        </p:txBody>
      </p:sp>
      <p:sp>
        <p:nvSpPr>
          <p:cNvPr id="5" name="Content Placeholder 2">
            <a:extLst>
              <a:ext uri="{FF2B5EF4-FFF2-40B4-BE49-F238E27FC236}">
                <a16:creationId xmlns:a16="http://schemas.microsoft.com/office/drawing/2014/main" id="{EB87C9DB-ED1E-B545-999C-2AF0848BDA3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4800"/>
          </a:p>
          <a:p>
            <a:pPr marL="0" indent="0" algn="ctr">
              <a:buFont typeface="Arial" panose="020B0604020202020204" pitchFamily="34" charset="0"/>
              <a:buNone/>
            </a:pPr>
            <a:r>
              <a:rPr lang="en-US" sz="4800"/>
              <a:t>Data</a:t>
            </a:r>
          </a:p>
          <a:p>
            <a:pPr marL="0" indent="0" algn="ctr">
              <a:buFont typeface="Arial" panose="020B0604020202020204" pitchFamily="34" charset="0"/>
              <a:buNone/>
            </a:pPr>
            <a:endParaRPr lang="en-US" sz="4800"/>
          </a:p>
          <a:p>
            <a:pPr marL="0" indent="0" algn="ctr">
              <a:buFont typeface="Arial" panose="020B0604020202020204" pitchFamily="34" charset="0"/>
              <a:buNone/>
            </a:pPr>
            <a:r>
              <a:rPr lang="en-US" sz="4800"/>
              <a:t>Information</a:t>
            </a:r>
          </a:p>
          <a:p>
            <a:endParaRPr lang="en-US"/>
          </a:p>
          <a:p>
            <a:endParaRPr lang="en-US" dirty="0"/>
          </a:p>
        </p:txBody>
      </p:sp>
    </p:spTree>
    <p:extLst>
      <p:ext uri="{BB962C8B-B14F-4D97-AF65-F5344CB8AC3E}">
        <p14:creationId xmlns:p14="http://schemas.microsoft.com/office/powerpoint/2010/main" val="3016851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B277-54B9-3143-A1FD-455B3E6C6C34}"/>
              </a:ext>
            </a:extLst>
          </p:cNvPr>
          <p:cNvSpPr>
            <a:spLocks noGrp="1"/>
          </p:cNvSpPr>
          <p:nvPr>
            <p:ph type="title"/>
          </p:nvPr>
        </p:nvSpPr>
        <p:spPr/>
        <p:txBody>
          <a:bodyPr/>
          <a:lstStyle/>
          <a:p>
            <a:r>
              <a:rPr lang="en-MX" dirty="0"/>
              <a:t>Databases</a:t>
            </a:r>
          </a:p>
        </p:txBody>
      </p:sp>
      <p:sp>
        <p:nvSpPr>
          <p:cNvPr id="3" name="Content Placeholder 2">
            <a:extLst>
              <a:ext uri="{FF2B5EF4-FFF2-40B4-BE49-F238E27FC236}">
                <a16:creationId xmlns:a16="http://schemas.microsoft.com/office/drawing/2014/main" id="{52914191-7FE4-EE4F-BA50-F5C71841377F}"/>
              </a:ext>
            </a:extLst>
          </p:cNvPr>
          <p:cNvSpPr>
            <a:spLocks noGrp="1"/>
          </p:cNvSpPr>
          <p:nvPr>
            <p:ph idx="1"/>
          </p:nvPr>
        </p:nvSpPr>
        <p:spPr/>
        <p:txBody>
          <a:bodyPr/>
          <a:lstStyle/>
          <a:p>
            <a:pPr marL="0" indent="0" algn="ctr">
              <a:buNone/>
            </a:pPr>
            <a:r>
              <a:rPr lang="en-US" sz="3200" dirty="0"/>
              <a:t>Persistence</a:t>
            </a:r>
          </a:p>
          <a:p>
            <a:pPr marL="0" indent="0" algn="ctr">
              <a:buNone/>
            </a:pPr>
            <a:endParaRPr lang="en-US" sz="3200" dirty="0"/>
          </a:p>
          <a:p>
            <a:pPr marL="0" indent="0" algn="ctr">
              <a:buNone/>
            </a:pPr>
            <a:r>
              <a:rPr lang="en-US" sz="3200" dirty="0"/>
              <a:t>Integration</a:t>
            </a:r>
          </a:p>
          <a:p>
            <a:pPr marL="0" indent="0" algn="ctr">
              <a:buNone/>
            </a:pPr>
            <a:endParaRPr lang="en-US" sz="3200" dirty="0"/>
          </a:p>
          <a:p>
            <a:pPr marL="0" indent="0" algn="ctr">
              <a:buNone/>
            </a:pPr>
            <a:r>
              <a:rPr lang="en-US" sz="3200" dirty="0"/>
              <a:t>Transaction</a:t>
            </a:r>
          </a:p>
          <a:p>
            <a:pPr marL="0" indent="0" algn="ctr">
              <a:buNone/>
            </a:pPr>
            <a:endParaRPr lang="en-US" sz="3200" dirty="0"/>
          </a:p>
          <a:p>
            <a:pPr marL="0" indent="0" algn="ctr">
              <a:buNone/>
            </a:pPr>
            <a:r>
              <a:rPr lang="en-US" sz="3200" dirty="0"/>
              <a:t>Reporting</a:t>
            </a:r>
          </a:p>
          <a:p>
            <a:pPr marL="0" indent="0">
              <a:buNone/>
            </a:pPr>
            <a:endParaRPr lang="en-MX" dirty="0"/>
          </a:p>
        </p:txBody>
      </p:sp>
    </p:spTree>
    <p:extLst>
      <p:ext uri="{BB962C8B-B14F-4D97-AF65-F5344CB8AC3E}">
        <p14:creationId xmlns:p14="http://schemas.microsoft.com/office/powerpoint/2010/main" val="130252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54000" b="-54000"/>
          </a:stretch>
        </a:blipFill>
        <a:effectLst/>
      </p:bgPr>
    </p:bg>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661BA3E-69F2-4EA8-8F48-391F69BC6CCF}"/>
              </a:ext>
            </a:extLst>
          </p:cNvPr>
          <p:cNvSpPr>
            <a:spLocks noGrp="1"/>
          </p:cNvSpPr>
          <p:nvPr>
            <p:ph type="sldNum" sz="quarter" idx="12"/>
          </p:nvPr>
        </p:nvSpPr>
        <p:spPr/>
        <p:txBody>
          <a:bodyPr/>
          <a:lstStyle/>
          <a:p>
            <a:fld id="{77AD18F8-A903-1247-A420-28C25ACF84F9}" type="slidenum">
              <a:rPr lang="en-US" smtClean="0"/>
              <a:t>5</a:t>
            </a:fld>
            <a:endParaRPr lang="en-US"/>
          </a:p>
        </p:txBody>
      </p:sp>
      <p:sp>
        <p:nvSpPr>
          <p:cNvPr id="5" name="Title 4">
            <a:extLst>
              <a:ext uri="{FF2B5EF4-FFF2-40B4-BE49-F238E27FC236}">
                <a16:creationId xmlns:a16="http://schemas.microsoft.com/office/drawing/2014/main" id="{DB3248F4-B569-884A-90E4-154A4DE137DD}"/>
              </a:ext>
            </a:extLst>
          </p:cNvPr>
          <p:cNvSpPr>
            <a:spLocks noGrp="1"/>
          </p:cNvSpPr>
          <p:nvPr>
            <p:ph type="title"/>
          </p:nvPr>
        </p:nvSpPr>
        <p:spPr/>
        <p:txBody>
          <a:bodyPr/>
          <a:lstStyle/>
          <a:p>
            <a:r>
              <a:rPr lang="en-MX" dirty="0"/>
              <a:t>Databases</a:t>
            </a:r>
            <a:endParaRPr lang="en-US" dirty="0"/>
          </a:p>
        </p:txBody>
      </p:sp>
      <p:sp>
        <p:nvSpPr>
          <p:cNvPr id="6" name="TextBox 5">
            <a:extLst>
              <a:ext uri="{FF2B5EF4-FFF2-40B4-BE49-F238E27FC236}">
                <a16:creationId xmlns:a16="http://schemas.microsoft.com/office/drawing/2014/main" id="{A1628C0A-C7FB-BC47-A089-E7B1F16DB93B}"/>
              </a:ext>
            </a:extLst>
          </p:cNvPr>
          <p:cNvSpPr txBox="1"/>
          <p:nvPr/>
        </p:nvSpPr>
        <p:spPr>
          <a:xfrm>
            <a:off x="966952" y="1690688"/>
            <a:ext cx="10142482" cy="4247317"/>
          </a:xfrm>
          <a:prstGeom prst="rect">
            <a:avLst/>
          </a:prstGeom>
          <a:noFill/>
        </p:spPr>
        <p:txBody>
          <a:bodyPr wrap="square" rtlCol="0">
            <a:spAutoFit/>
          </a:bodyPr>
          <a:lstStyle/>
          <a:p>
            <a:r>
              <a:rPr lang="en-US" b="1" dirty="0"/>
              <a:t>Relational databases</a:t>
            </a:r>
            <a:endParaRPr lang="en-US" dirty="0"/>
          </a:p>
          <a:p>
            <a:pPr marL="285750" indent="-285750">
              <a:buFont typeface="Arial" panose="020B0604020202020204" pitchFamily="34" charset="0"/>
              <a:buChar char="•"/>
            </a:pPr>
            <a:r>
              <a:rPr lang="en-US" dirty="0"/>
              <a:t>Oracle</a:t>
            </a:r>
          </a:p>
          <a:p>
            <a:pPr marL="285750" indent="-285750">
              <a:buFont typeface="Arial" panose="020B0604020202020204" pitchFamily="34" charset="0"/>
              <a:buChar char="•"/>
            </a:pPr>
            <a:r>
              <a:rPr lang="en-US" dirty="0"/>
              <a:t>Microsoft SQL Server</a:t>
            </a:r>
          </a:p>
          <a:p>
            <a:pPr marL="285750" indent="-285750">
              <a:buFont typeface="Arial" panose="020B0604020202020204" pitchFamily="34" charset="0"/>
              <a:buChar char="•"/>
            </a:pPr>
            <a:r>
              <a:rPr lang="en-US" dirty="0"/>
              <a:t>PostgreSQL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r>
              <a:rPr lang="en-US" b="1" dirty="0"/>
              <a:t>NoSQL</a:t>
            </a:r>
          </a:p>
          <a:p>
            <a:pPr marL="285750" indent="-285750">
              <a:buFont typeface="Arial" panose="020B0604020202020204" pitchFamily="34" charset="0"/>
              <a:buChar char="•"/>
            </a:pPr>
            <a:r>
              <a:rPr lang="en-US" dirty="0"/>
              <a:t>Key-Value Stores</a:t>
            </a:r>
          </a:p>
          <a:p>
            <a:pPr marL="285750" indent="-285750">
              <a:buFont typeface="Arial" panose="020B0604020202020204" pitchFamily="34" charset="0"/>
              <a:buChar char="•"/>
            </a:pPr>
            <a:r>
              <a:rPr lang="en-US" dirty="0"/>
              <a:t>Column-Oriented</a:t>
            </a:r>
          </a:p>
          <a:p>
            <a:pPr marL="285750" indent="-285750">
              <a:buFont typeface="Arial" panose="020B0604020202020204" pitchFamily="34" charset="0"/>
              <a:buChar char="•"/>
            </a:pPr>
            <a:r>
              <a:rPr lang="en-US" dirty="0"/>
              <a:t>Document Store</a:t>
            </a:r>
          </a:p>
          <a:p>
            <a:pPr marL="285750" indent="-285750">
              <a:buFont typeface="Arial" panose="020B0604020202020204" pitchFamily="34" charset="0"/>
              <a:buChar char="•"/>
            </a:pPr>
            <a:r>
              <a:rPr lang="en-US" dirty="0"/>
              <a:t>Graph</a:t>
            </a:r>
          </a:p>
          <a:p>
            <a:pPr marL="285750" indent="-285750">
              <a:buFont typeface="Arial" panose="020B0604020202020204" pitchFamily="34" charset="0"/>
              <a:buChar char="•"/>
            </a:pPr>
            <a:r>
              <a:rPr lang="en-US" dirty="0"/>
              <a:t>Search Engines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ACFFF2C-7729-2240-834A-531B5262C629}"/>
              </a:ext>
            </a:extLst>
          </p:cNvPr>
          <p:cNvPicPr>
            <a:picLocks noChangeAspect="1"/>
          </p:cNvPicPr>
          <p:nvPr/>
        </p:nvPicPr>
        <p:blipFill>
          <a:blip r:embed="rId3"/>
          <a:stretch>
            <a:fillRect/>
          </a:stretch>
        </p:blipFill>
        <p:spPr>
          <a:xfrm>
            <a:off x="5925786" y="869831"/>
            <a:ext cx="4056414" cy="2478404"/>
          </a:xfrm>
          <a:prstGeom prst="rect">
            <a:avLst/>
          </a:prstGeom>
        </p:spPr>
      </p:pic>
      <p:pic>
        <p:nvPicPr>
          <p:cNvPr id="4" name="Picture 3">
            <a:extLst>
              <a:ext uri="{FF2B5EF4-FFF2-40B4-BE49-F238E27FC236}">
                <a16:creationId xmlns:a16="http://schemas.microsoft.com/office/drawing/2014/main" id="{A7F66DAE-FDFA-814D-8145-581CEDE1E201}"/>
              </a:ext>
            </a:extLst>
          </p:cNvPr>
          <p:cNvPicPr>
            <a:picLocks noChangeAspect="1"/>
          </p:cNvPicPr>
          <p:nvPr/>
        </p:nvPicPr>
        <p:blipFill>
          <a:blip r:embed="rId4"/>
          <a:stretch>
            <a:fillRect/>
          </a:stretch>
        </p:blipFill>
        <p:spPr>
          <a:xfrm>
            <a:off x="5080614" y="3947173"/>
            <a:ext cx="5422900" cy="1638300"/>
          </a:xfrm>
          <a:prstGeom prst="rect">
            <a:avLst/>
          </a:prstGeom>
        </p:spPr>
      </p:pic>
    </p:spTree>
    <p:extLst>
      <p:ext uri="{BB962C8B-B14F-4D97-AF65-F5344CB8AC3E}">
        <p14:creationId xmlns:p14="http://schemas.microsoft.com/office/powerpoint/2010/main" val="2965872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2EF8-87A4-D745-8DBF-DAA1CDEAD45A}"/>
              </a:ext>
            </a:extLst>
          </p:cNvPr>
          <p:cNvSpPr>
            <a:spLocks noGrp="1"/>
          </p:cNvSpPr>
          <p:nvPr>
            <p:ph type="title"/>
          </p:nvPr>
        </p:nvSpPr>
        <p:spPr/>
        <p:txBody>
          <a:bodyPr/>
          <a:lstStyle/>
          <a:p>
            <a:r>
              <a:rPr lang="en-US" dirty="0"/>
              <a:t>Relational databases</a:t>
            </a:r>
            <a:endParaRPr lang="en-MX" dirty="0"/>
          </a:p>
        </p:txBody>
      </p:sp>
      <p:sp>
        <p:nvSpPr>
          <p:cNvPr id="3" name="Content Placeholder 2">
            <a:extLst>
              <a:ext uri="{FF2B5EF4-FFF2-40B4-BE49-F238E27FC236}">
                <a16:creationId xmlns:a16="http://schemas.microsoft.com/office/drawing/2014/main" id="{CA7B6126-409F-734E-8663-08F5FCB0D6A4}"/>
              </a:ext>
            </a:extLst>
          </p:cNvPr>
          <p:cNvSpPr>
            <a:spLocks noGrp="1"/>
          </p:cNvSpPr>
          <p:nvPr>
            <p:ph idx="1"/>
          </p:nvPr>
        </p:nvSpPr>
        <p:spPr/>
        <p:txBody>
          <a:bodyPr>
            <a:normAutofit fontScale="85000" lnSpcReduction="20000"/>
          </a:bodyPr>
          <a:lstStyle/>
          <a:p>
            <a:r>
              <a:rPr lang="en-US" dirty="0"/>
              <a:t>SQL (Structured Query Language)</a:t>
            </a:r>
          </a:p>
          <a:p>
            <a:r>
              <a:rPr lang="en-US" dirty="0"/>
              <a:t>Normalization </a:t>
            </a:r>
          </a:p>
          <a:p>
            <a:pPr marL="457200" lvl="1" indent="0">
              <a:buNone/>
            </a:pPr>
            <a:r>
              <a:rPr lang="en-US" dirty="0"/>
              <a:t>1NF</a:t>
            </a:r>
          </a:p>
          <a:p>
            <a:pPr marL="457200" lvl="1" indent="0">
              <a:buNone/>
            </a:pPr>
            <a:endParaRPr lang="en-US" dirty="0"/>
          </a:p>
          <a:p>
            <a:pPr marL="457200" lvl="1" indent="0">
              <a:buNone/>
            </a:pPr>
            <a:r>
              <a:rPr lang="en-US" dirty="0"/>
              <a:t>.</a:t>
            </a:r>
          </a:p>
          <a:p>
            <a:pPr marL="457200" lvl="1" indent="0">
              <a:buNone/>
            </a:pPr>
            <a:endParaRPr lang="en-US" dirty="0"/>
          </a:p>
          <a:p>
            <a:pPr marL="457200" lvl="1" indent="0">
              <a:buNone/>
            </a:pPr>
            <a:r>
              <a:rPr lang="en-US" dirty="0"/>
              <a:t>.</a:t>
            </a:r>
          </a:p>
          <a:p>
            <a:pPr marL="457200" lvl="1" indent="0">
              <a:buNone/>
            </a:pPr>
            <a:endParaRPr lang="en-US" dirty="0"/>
          </a:p>
          <a:p>
            <a:pPr marL="457200" lvl="1" indent="0">
              <a:buNone/>
            </a:pPr>
            <a:r>
              <a:rPr lang="en-US" dirty="0"/>
              <a:t>.</a:t>
            </a:r>
          </a:p>
          <a:p>
            <a:pPr marL="457200" lvl="1" indent="0">
              <a:buNone/>
            </a:pPr>
            <a:endParaRPr lang="en-US" dirty="0"/>
          </a:p>
          <a:p>
            <a:pPr marL="457200" lvl="1" indent="0">
              <a:buNone/>
            </a:pPr>
            <a:r>
              <a:rPr lang="en-US" dirty="0"/>
              <a:t>5NF</a:t>
            </a:r>
          </a:p>
          <a:p>
            <a:endParaRPr lang="en-US" dirty="0"/>
          </a:p>
          <a:p>
            <a:r>
              <a:rPr lang="en-US" dirty="0"/>
              <a:t>RDBMS (relational database management system)</a:t>
            </a:r>
            <a:endParaRPr lang="en-MX" dirty="0"/>
          </a:p>
        </p:txBody>
      </p:sp>
    </p:spTree>
    <p:extLst>
      <p:ext uri="{BB962C8B-B14F-4D97-AF65-F5344CB8AC3E}">
        <p14:creationId xmlns:p14="http://schemas.microsoft.com/office/powerpoint/2010/main" val="2740303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5E9F-77F6-C047-AC17-D36F9473FD33}"/>
              </a:ext>
            </a:extLst>
          </p:cNvPr>
          <p:cNvSpPr>
            <a:spLocks noGrp="1"/>
          </p:cNvSpPr>
          <p:nvPr>
            <p:ph type="title"/>
          </p:nvPr>
        </p:nvSpPr>
        <p:spPr/>
        <p:txBody>
          <a:bodyPr/>
          <a:lstStyle/>
          <a:p>
            <a:r>
              <a:rPr lang="en-US" dirty="0"/>
              <a:t>Relational databases</a:t>
            </a:r>
            <a:endParaRPr lang="en-MX" dirty="0"/>
          </a:p>
        </p:txBody>
      </p:sp>
      <p:sp>
        <p:nvSpPr>
          <p:cNvPr id="3" name="Content Placeholder 2">
            <a:extLst>
              <a:ext uri="{FF2B5EF4-FFF2-40B4-BE49-F238E27FC236}">
                <a16:creationId xmlns:a16="http://schemas.microsoft.com/office/drawing/2014/main" id="{DF4C3C8E-638E-B84B-AD49-936D864639BA}"/>
              </a:ext>
            </a:extLst>
          </p:cNvPr>
          <p:cNvSpPr>
            <a:spLocks noGrp="1"/>
          </p:cNvSpPr>
          <p:nvPr>
            <p:ph idx="1"/>
          </p:nvPr>
        </p:nvSpPr>
        <p:spPr/>
        <p:txBody>
          <a:bodyPr>
            <a:normAutofit/>
          </a:bodyPr>
          <a:lstStyle/>
          <a:p>
            <a:endParaRPr lang="en-US" b="1" dirty="0"/>
          </a:p>
          <a:p>
            <a:endParaRPr lang="en-US" b="1" dirty="0"/>
          </a:p>
          <a:p>
            <a:r>
              <a:rPr lang="en-US" b="1" dirty="0"/>
              <a:t>Oracle</a:t>
            </a:r>
            <a:r>
              <a:rPr lang="en-US" dirty="0"/>
              <a:t> - Oracle Database (commonly referred to as Oracle RDBMS or simply as Oracle) is a multi-model database management system produced and marketed by Oracle Corporation.</a:t>
            </a:r>
          </a:p>
          <a:p>
            <a:endParaRPr lang="en-US" dirty="0"/>
          </a:p>
        </p:txBody>
      </p:sp>
      <p:pic>
        <p:nvPicPr>
          <p:cNvPr id="5" name="Picture 4" descr="A close up of a logo&#10;&#10;Description automatically generated">
            <a:extLst>
              <a:ext uri="{FF2B5EF4-FFF2-40B4-BE49-F238E27FC236}">
                <a16:creationId xmlns:a16="http://schemas.microsoft.com/office/drawing/2014/main" id="{D1A9C395-AC39-834A-9EB3-78E3DDEAB54B}"/>
              </a:ext>
            </a:extLst>
          </p:cNvPr>
          <p:cNvPicPr>
            <a:picLocks noChangeAspect="1"/>
          </p:cNvPicPr>
          <p:nvPr/>
        </p:nvPicPr>
        <p:blipFill>
          <a:blip r:embed="rId2"/>
          <a:stretch>
            <a:fillRect/>
          </a:stretch>
        </p:blipFill>
        <p:spPr>
          <a:xfrm>
            <a:off x="9261168" y="280884"/>
            <a:ext cx="2092632" cy="2092632"/>
          </a:xfrm>
          <a:prstGeom prst="rect">
            <a:avLst/>
          </a:prstGeom>
        </p:spPr>
      </p:pic>
    </p:spTree>
    <p:extLst>
      <p:ext uri="{BB962C8B-B14F-4D97-AF65-F5344CB8AC3E}">
        <p14:creationId xmlns:p14="http://schemas.microsoft.com/office/powerpoint/2010/main" val="3370215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2422-869E-7343-8A38-9C3F87274777}"/>
              </a:ext>
            </a:extLst>
          </p:cNvPr>
          <p:cNvSpPr>
            <a:spLocks noGrp="1"/>
          </p:cNvSpPr>
          <p:nvPr>
            <p:ph type="title"/>
          </p:nvPr>
        </p:nvSpPr>
        <p:spPr/>
        <p:txBody>
          <a:bodyPr/>
          <a:lstStyle/>
          <a:p>
            <a:r>
              <a:rPr lang="en-US" dirty="0"/>
              <a:t>Relational databases</a:t>
            </a:r>
            <a:endParaRPr lang="en-MX" dirty="0"/>
          </a:p>
        </p:txBody>
      </p:sp>
      <p:sp>
        <p:nvSpPr>
          <p:cNvPr id="3" name="Content Placeholder 2">
            <a:extLst>
              <a:ext uri="{FF2B5EF4-FFF2-40B4-BE49-F238E27FC236}">
                <a16:creationId xmlns:a16="http://schemas.microsoft.com/office/drawing/2014/main" id="{1AEBAD49-B59C-D844-9738-B75207A97649}"/>
              </a:ext>
            </a:extLst>
          </p:cNvPr>
          <p:cNvSpPr>
            <a:spLocks noGrp="1"/>
          </p:cNvSpPr>
          <p:nvPr>
            <p:ph idx="1"/>
          </p:nvPr>
        </p:nvSpPr>
        <p:spPr/>
        <p:txBody>
          <a:bodyPr/>
          <a:lstStyle/>
          <a:p>
            <a:endParaRPr lang="en-US" b="1" dirty="0"/>
          </a:p>
          <a:p>
            <a:endParaRPr lang="en-US" b="1" dirty="0"/>
          </a:p>
          <a:p>
            <a:endParaRPr lang="en-US" b="1" dirty="0"/>
          </a:p>
          <a:p>
            <a:r>
              <a:rPr lang="en-US" b="1" dirty="0"/>
              <a:t>Microsoft SQL Server </a:t>
            </a:r>
            <a:r>
              <a:rPr lang="en-US" dirty="0"/>
              <a:t>- Microsoft SQL Server is an RDBMS, that supports a wide variety of transaction processing, business intelligence and analytics applications in corporate IT environments.</a:t>
            </a:r>
          </a:p>
          <a:p>
            <a:endParaRPr lang="en-US" dirty="0"/>
          </a:p>
          <a:p>
            <a:endParaRPr lang="en-MX" dirty="0"/>
          </a:p>
        </p:txBody>
      </p:sp>
      <p:pic>
        <p:nvPicPr>
          <p:cNvPr id="5" name="Picture 4" descr="A picture containing basketball, game, red&#10;&#10;Description automatically generated">
            <a:extLst>
              <a:ext uri="{FF2B5EF4-FFF2-40B4-BE49-F238E27FC236}">
                <a16:creationId xmlns:a16="http://schemas.microsoft.com/office/drawing/2014/main" id="{8E760A11-5E87-D047-9377-43D812C61F08}"/>
              </a:ext>
            </a:extLst>
          </p:cNvPr>
          <p:cNvPicPr>
            <a:picLocks noChangeAspect="1"/>
          </p:cNvPicPr>
          <p:nvPr/>
        </p:nvPicPr>
        <p:blipFill>
          <a:blip r:embed="rId2"/>
          <a:stretch>
            <a:fillRect/>
          </a:stretch>
        </p:blipFill>
        <p:spPr>
          <a:xfrm>
            <a:off x="7993626" y="576005"/>
            <a:ext cx="3023419" cy="2015613"/>
          </a:xfrm>
          <a:prstGeom prst="rect">
            <a:avLst/>
          </a:prstGeom>
        </p:spPr>
      </p:pic>
    </p:spTree>
    <p:extLst>
      <p:ext uri="{BB962C8B-B14F-4D97-AF65-F5344CB8AC3E}">
        <p14:creationId xmlns:p14="http://schemas.microsoft.com/office/powerpoint/2010/main" val="321799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9F2E-B921-5E4F-84BA-0C247837944A}"/>
              </a:ext>
            </a:extLst>
          </p:cNvPr>
          <p:cNvSpPr>
            <a:spLocks noGrp="1"/>
          </p:cNvSpPr>
          <p:nvPr>
            <p:ph type="title"/>
          </p:nvPr>
        </p:nvSpPr>
        <p:spPr/>
        <p:txBody>
          <a:bodyPr/>
          <a:lstStyle/>
          <a:p>
            <a:r>
              <a:rPr lang="en-US" dirty="0"/>
              <a:t>Relational databases</a:t>
            </a:r>
            <a:endParaRPr lang="en-MX" dirty="0"/>
          </a:p>
        </p:txBody>
      </p:sp>
      <p:sp>
        <p:nvSpPr>
          <p:cNvPr id="3" name="Content Placeholder 2">
            <a:extLst>
              <a:ext uri="{FF2B5EF4-FFF2-40B4-BE49-F238E27FC236}">
                <a16:creationId xmlns:a16="http://schemas.microsoft.com/office/drawing/2014/main" id="{1DF75EBC-B74A-1A42-8888-9DA35B6DDCEF}"/>
              </a:ext>
            </a:extLst>
          </p:cNvPr>
          <p:cNvSpPr>
            <a:spLocks noGrp="1"/>
          </p:cNvSpPr>
          <p:nvPr>
            <p:ph idx="1"/>
          </p:nvPr>
        </p:nvSpPr>
        <p:spPr/>
        <p:txBody>
          <a:bodyPr/>
          <a:lstStyle/>
          <a:p>
            <a:endParaRPr lang="en-US" b="1" dirty="0"/>
          </a:p>
          <a:p>
            <a:endParaRPr lang="en-US" b="1" dirty="0"/>
          </a:p>
          <a:p>
            <a:endParaRPr lang="en-US" b="1" dirty="0"/>
          </a:p>
          <a:p>
            <a:r>
              <a:rPr lang="en-US" b="1" dirty="0"/>
              <a:t>PostgreSQL</a:t>
            </a:r>
            <a:r>
              <a:rPr lang="en-US" dirty="0"/>
              <a:t> - PostgreSQL, often simply Postgres, is an object-relational database management system (ORDBMS) with an emphasis on extensibility and standards compliance.</a:t>
            </a:r>
            <a:endParaRPr lang="en-MX" dirty="0"/>
          </a:p>
          <a:p>
            <a:endParaRPr lang="en-MX" dirty="0"/>
          </a:p>
        </p:txBody>
      </p:sp>
      <p:pic>
        <p:nvPicPr>
          <p:cNvPr id="5" name="Picture 4" descr="A picture containing table, drawing&#10;&#10;Description automatically generated">
            <a:extLst>
              <a:ext uri="{FF2B5EF4-FFF2-40B4-BE49-F238E27FC236}">
                <a16:creationId xmlns:a16="http://schemas.microsoft.com/office/drawing/2014/main" id="{4EEAC153-A6C8-FB46-9A59-8553946AE0F1}"/>
              </a:ext>
            </a:extLst>
          </p:cNvPr>
          <p:cNvPicPr>
            <a:picLocks noChangeAspect="1"/>
          </p:cNvPicPr>
          <p:nvPr/>
        </p:nvPicPr>
        <p:blipFill>
          <a:blip r:embed="rId2"/>
          <a:stretch>
            <a:fillRect/>
          </a:stretch>
        </p:blipFill>
        <p:spPr>
          <a:xfrm>
            <a:off x="8229601" y="604223"/>
            <a:ext cx="3259394" cy="2172929"/>
          </a:xfrm>
          <a:prstGeom prst="rect">
            <a:avLst/>
          </a:prstGeom>
        </p:spPr>
      </p:pic>
    </p:spTree>
    <p:extLst>
      <p:ext uri="{BB962C8B-B14F-4D97-AF65-F5344CB8AC3E}">
        <p14:creationId xmlns:p14="http://schemas.microsoft.com/office/powerpoint/2010/main" val="901777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7071</TotalTime>
  <Words>864</Words>
  <Application>Microsoft Macintosh PowerPoint</Application>
  <PresentationFormat>Widescreen</PresentationFormat>
  <Paragraphs>153</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CODE</vt:lpstr>
      <vt:lpstr>TI (Technology information)</vt:lpstr>
      <vt:lpstr>TI (Technology information)</vt:lpstr>
      <vt:lpstr>Databases</vt:lpstr>
      <vt:lpstr>Databases</vt:lpstr>
      <vt:lpstr>Relational databases</vt:lpstr>
      <vt:lpstr>Relational databases</vt:lpstr>
      <vt:lpstr>Relational databases</vt:lpstr>
      <vt:lpstr>Relational databases</vt:lpstr>
      <vt:lpstr>Relational databases - ORM</vt:lpstr>
      <vt:lpstr>ORM – Advantages</vt:lpstr>
      <vt:lpstr>ORM – Disadvantages</vt:lpstr>
      <vt:lpstr>Relational databases - Advantages</vt:lpstr>
      <vt:lpstr>Relational databases - Disadvantages</vt:lpstr>
      <vt:lpstr>NoSQL</vt:lpstr>
      <vt:lpstr>NoSQL</vt:lpstr>
      <vt:lpstr>NoSQL</vt:lpstr>
      <vt:lpstr>NoSQL</vt:lpstr>
      <vt:lpstr>NoSQL</vt:lpstr>
      <vt:lpstr>NoSQL</vt:lpstr>
      <vt:lpstr>NoSQL</vt:lpstr>
      <vt:lpstr>NoSQL</vt:lpstr>
      <vt:lpstr>NoSQL</vt:lpstr>
      <vt:lpstr>NoSQL</vt:lpstr>
      <vt:lpstr>NoSQL</vt:lpstr>
      <vt:lpstr>NoSQL - Advantages</vt:lpstr>
      <vt:lpstr>NoSQL - Disadvantages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dc:title>
  <dc:creator>Alfredo Cabral</dc:creator>
  <cp:lastModifiedBy>Miyelli Ordaz Díaz</cp:lastModifiedBy>
  <cp:revision>98</cp:revision>
  <cp:lastPrinted>2018-11-20T19:21:53Z</cp:lastPrinted>
  <dcterms:created xsi:type="dcterms:W3CDTF">2018-11-19T21:17:41Z</dcterms:created>
  <dcterms:modified xsi:type="dcterms:W3CDTF">2020-06-12T23:55:51Z</dcterms:modified>
</cp:coreProperties>
</file>